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3.xml" ContentType="application/vnd.openxmlformats-officedocument.presentationml.slide+xml"/>
  <Override PartName="/ppt/slides/slide65.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6.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01" r:id="rId1"/>
  </p:sldMasterIdLst>
  <p:notesMasterIdLst>
    <p:notesMasterId r:id="rId68"/>
  </p:notesMasterIdLst>
  <p:handoutMasterIdLst>
    <p:handoutMasterId r:id="rId69"/>
  </p:handoutMasterIdLst>
  <p:sldIdLst>
    <p:sldId id="256" r:id="rId2"/>
    <p:sldId id="273" r:id="rId3"/>
    <p:sldId id="333" r:id="rId4"/>
    <p:sldId id="277" r:id="rId5"/>
    <p:sldId id="359" r:id="rId6"/>
    <p:sldId id="279" r:id="rId7"/>
    <p:sldId id="280" r:id="rId8"/>
    <p:sldId id="281" r:id="rId9"/>
    <p:sldId id="282" r:id="rId10"/>
    <p:sldId id="283" r:id="rId11"/>
    <p:sldId id="284" r:id="rId12"/>
    <p:sldId id="285" r:id="rId13"/>
    <p:sldId id="287" r:id="rId14"/>
    <p:sldId id="289" r:id="rId15"/>
    <p:sldId id="357" r:id="rId16"/>
    <p:sldId id="290" r:id="rId17"/>
    <p:sldId id="291" r:id="rId18"/>
    <p:sldId id="292" r:id="rId19"/>
    <p:sldId id="293" r:id="rId20"/>
    <p:sldId id="295" r:id="rId21"/>
    <p:sldId id="296" r:id="rId22"/>
    <p:sldId id="297" r:id="rId23"/>
    <p:sldId id="298" r:id="rId24"/>
    <p:sldId id="299" r:id="rId25"/>
    <p:sldId id="300" r:id="rId26"/>
    <p:sldId id="302" r:id="rId27"/>
    <p:sldId id="303" r:id="rId28"/>
    <p:sldId id="304" r:id="rId29"/>
    <p:sldId id="305" r:id="rId30"/>
    <p:sldId id="308" r:id="rId31"/>
    <p:sldId id="309" r:id="rId32"/>
    <p:sldId id="310" r:id="rId33"/>
    <p:sldId id="311" r:id="rId34"/>
    <p:sldId id="312" r:id="rId35"/>
    <p:sldId id="351" r:id="rId36"/>
    <p:sldId id="314" r:id="rId37"/>
    <p:sldId id="352" r:id="rId38"/>
    <p:sldId id="306" r:id="rId39"/>
    <p:sldId id="315" r:id="rId40"/>
    <p:sldId id="353" r:id="rId41"/>
    <p:sldId id="316" r:id="rId42"/>
    <p:sldId id="317" r:id="rId43"/>
    <p:sldId id="318" r:id="rId44"/>
    <p:sldId id="319" r:id="rId45"/>
    <p:sldId id="320" r:id="rId46"/>
    <p:sldId id="321" r:id="rId47"/>
    <p:sldId id="345" r:id="rId48"/>
    <p:sldId id="322" r:id="rId49"/>
    <p:sldId id="323" r:id="rId50"/>
    <p:sldId id="324" r:id="rId51"/>
    <p:sldId id="325" r:id="rId52"/>
    <p:sldId id="326" r:id="rId53"/>
    <p:sldId id="327" r:id="rId54"/>
    <p:sldId id="328" r:id="rId55"/>
    <p:sldId id="329" r:id="rId56"/>
    <p:sldId id="330" r:id="rId57"/>
    <p:sldId id="346" r:id="rId58"/>
    <p:sldId id="331" r:id="rId59"/>
    <p:sldId id="332" r:id="rId60"/>
    <p:sldId id="356" r:id="rId61"/>
    <p:sldId id="335" r:id="rId62"/>
    <p:sldId id="337" r:id="rId63"/>
    <p:sldId id="358" r:id="rId64"/>
    <p:sldId id="347" r:id="rId65"/>
    <p:sldId id="348" r:id="rId66"/>
    <p:sldId id="349"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8" autoAdjust="0"/>
    <p:restoredTop sz="94652" autoAdjust="0"/>
  </p:normalViewPr>
  <p:slideViewPr>
    <p:cSldViewPr snapToGrid="0" snapToObjects="1">
      <p:cViewPr>
        <p:scale>
          <a:sx n="77" d="100"/>
          <a:sy n="77" d="100"/>
        </p:scale>
        <p:origin x="-1194" y="-42"/>
      </p:cViewPr>
      <p:guideLst>
        <p:guide orient="horz" pos="2160"/>
        <p:guide pos="2880"/>
      </p:guideLst>
    </p:cSldViewPr>
  </p:slideViewPr>
  <p:outlineViewPr>
    <p:cViewPr>
      <p:scale>
        <a:sx n="33" d="100"/>
        <a:sy n="33" d="100"/>
      </p:scale>
      <p:origin x="0" y="70712"/>
    </p:cViewPr>
  </p:outlineViewPr>
  <p:notesTextViewPr>
    <p:cViewPr>
      <p:scale>
        <a:sx n="100" d="100"/>
        <a:sy n="100" d="100"/>
      </p:scale>
      <p:origin x="0" y="0"/>
    </p:cViewPr>
  </p:notesTextViewPr>
  <p:sorterViewPr>
    <p:cViewPr>
      <p:scale>
        <a:sx n="66" d="100"/>
        <a:sy n="66" d="100"/>
      </p:scale>
      <p:origin x="0" y="38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3.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5FEF87-EFD8-7748-BDB5-4821E9A3BF95}" type="datetimeFigureOut">
              <a:rPr lang="en-US" smtClean="0"/>
              <a:pPr/>
              <a:t>3/12/2015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A9BDA7-14C1-0848-A54B-22B0EBFEC285}" type="slidenum">
              <a:rPr lang="en-US" smtClean="0"/>
              <a:pPr/>
              <a:t>‹#›</a:t>
            </a:fld>
            <a:endParaRPr lang="en-US"/>
          </a:p>
        </p:txBody>
      </p:sp>
    </p:spTree>
    <p:extLst>
      <p:ext uri="{BB962C8B-B14F-4D97-AF65-F5344CB8AC3E}">
        <p14:creationId xmlns:p14="http://schemas.microsoft.com/office/powerpoint/2010/main" val="1300473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C0E88-58AE-B848-8667-557B12B6E0C0}" type="datetimeFigureOut">
              <a:rPr lang="en-US" smtClean="0"/>
              <a:pPr/>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28CD6-FBAC-BC45-B336-C0249696EB7C}" type="slidenum">
              <a:rPr lang="en-US" smtClean="0"/>
              <a:pPr/>
              <a:t>‹#›</a:t>
            </a:fld>
            <a:endParaRPr lang="en-US"/>
          </a:p>
        </p:txBody>
      </p:sp>
    </p:spTree>
    <p:extLst>
      <p:ext uri="{BB962C8B-B14F-4D97-AF65-F5344CB8AC3E}">
        <p14:creationId xmlns:p14="http://schemas.microsoft.com/office/powerpoint/2010/main" val="40228797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43A085-E6F6-4A1F-9906-77D559E54BB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37755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a:t>
            </a:r>
            <a:r>
              <a:rPr lang="en-US" baseline="0" dirty="0" smtClean="0"/>
              <a:t> can still work off site and be considered engaged in the project – they don’t have to physically be present.</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pPr/>
              <a:t>21</a:t>
            </a:fld>
            <a:endParaRPr lang="en-US" dirty="0"/>
          </a:p>
        </p:txBody>
      </p:sp>
    </p:spTree>
    <p:extLst>
      <p:ext uri="{BB962C8B-B14F-4D97-AF65-F5344CB8AC3E}">
        <p14:creationId xmlns:p14="http://schemas.microsoft.com/office/powerpoint/2010/main" val="182682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Methods of Procurement</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pPr/>
              <a:t>23</a:t>
            </a:fld>
            <a:endParaRPr lang="en-US" dirty="0"/>
          </a:p>
        </p:txBody>
      </p:sp>
    </p:spTree>
    <p:extLst>
      <p:ext uri="{BB962C8B-B14F-4D97-AF65-F5344CB8AC3E}">
        <p14:creationId xmlns:p14="http://schemas.microsoft.com/office/powerpoint/2010/main" val="226288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still trying to determine what the effect this will have on the University procurement process. We </a:t>
            </a:r>
            <a:r>
              <a:rPr lang="en-US" baseline="0" dirty="0" smtClean="0"/>
              <a:t>have not received any clarification on this one from COFAR or the State of Missouri.  </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pPr/>
              <a:t>25</a:t>
            </a:fld>
            <a:endParaRPr lang="en-US" dirty="0"/>
          </a:p>
        </p:txBody>
      </p:sp>
    </p:spTree>
    <p:extLst>
      <p:ext uri="{BB962C8B-B14F-4D97-AF65-F5344CB8AC3E}">
        <p14:creationId xmlns:p14="http://schemas.microsoft.com/office/powerpoint/2010/main" val="18881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Controller’s office and sponsored</a:t>
            </a:r>
            <a:r>
              <a:rPr lang="en-US" baseline="0" dirty="0" smtClean="0"/>
              <a:t> programs offices will be working with procurement offices to determine how we will need to proceed and determine what policies need to be updated based on the changes.</a:t>
            </a:r>
          </a:p>
          <a:p>
            <a:endParaRPr lang="en-US" baseline="0" dirty="0" smtClean="0"/>
          </a:p>
          <a:p>
            <a:r>
              <a:rPr lang="en-US" baseline="0" dirty="0" smtClean="0"/>
              <a:t>Show-me Shop may be an option for those purchases over $3,000.</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pPr/>
              <a:t>26</a:t>
            </a:fld>
            <a:endParaRPr lang="en-US" dirty="0"/>
          </a:p>
        </p:txBody>
      </p:sp>
    </p:spTree>
    <p:extLst>
      <p:ext uri="{BB962C8B-B14F-4D97-AF65-F5344CB8AC3E}">
        <p14:creationId xmlns:p14="http://schemas.microsoft.com/office/powerpoint/2010/main" val="278504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Mandatory</a:t>
            </a:r>
            <a:r>
              <a:rPr lang="en-US" baseline="0" dirty="0" smtClean="0"/>
              <a:t> requirements include risk assessment prior to entering into the contract and providing all federal award info in the subcontract. </a:t>
            </a:r>
          </a:p>
          <a:p>
            <a:endParaRPr lang="en-US" baseline="0" dirty="0" smtClean="0"/>
          </a:p>
          <a:p>
            <a:r>
              <a:rPr lang="en-US" baseline="0" dirty="0" smtClean="0"/>
              <a:t>We will be requiring the PI or their delegate to certify they received and reviewed the programmatic reports required from the subrecipient at that same time approval is received for the invoices.</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pPr/>
              <a:t>27</a:t>
            </a:fld>
            <a:endParaRPr lang="en-US" dirty="0"/>
          </a:p>
        </p:txBody>
      </p:sp>
    </p:spTree>
    <p:extLst>
      <p:ext uri="{BB962C8B-B14F-4D97-AF65-F5344CB8AC3E}">
        <p14:creationId xmlns:p14="http://schemas.microsoft.com/office/powerpoint/2010/main" val="33452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reviewing policies to ensure we</a:t>
            </a:r>
            <a:r>
              <a:rPr lang="en-US" baseline="0" dirty="0" smtClean="0"/>
              <a:t> have the IBS defined.</a:t>
            </a:r>
          </a:p>
          <a:p>
            <a:endParaRPr lang="en-US" baseline="0" dirty="0" smtClean="0"/>
          </a:p>
          <a:p>
            <a:r>
              <a:rPr lang="en-US" dirty="0" smtClean="0"/>
              <a:t>A-21 includes:</a:t>
            </a:r>
            <a:r>
              <a:rPr lang="en-US" baseline="0" dirty="0" smtClean="0"/>
              <a:t>  </a:t>
            </a:r>
            <a:r>
              <a:rPr lang="en-US" dirty="0" smtClean="0"/>
              <a:t>Charges to sponsored agreements may include reasonable amounts for activities contributing and intimately related to work under the agreements, such as delivering special lectures about specific aspects of the ongoing activity, writing reports and articles, participating in appropriate seminars, consulting with colleagues and graduate students, and attending meetings and conferences.</a:t>
            </a:r>
          </a:p>
          <a:p>
            <a:endParaRPr lang="en-US" dirty="0" smtClean="0"/>
          </a:p>
          <a:p>
            <a:r>
              <a:rPr lang="en-US" dirty="0" smtClean="0"/>
              <a:t>Also added – similar to A-21 in that the</a:t>
            </a:r>
            <a:r>
              <a:rPr lang="en-US" baseline="0" dirty="0" smtClean="0"/>
              <a:t> exempt employees are not required to provide additional support (timesheets) – only effort verification reports.  Non exempt are required to maintain timesheets.</a:t>
            </a:r>
            <a:endParaRPr lang="en-US" dirty="0"/>
          </a:p>
        </p:txBody>
      </p:sp>
      <p:sp>
        <p:nvSpPr>
          <p:cNvPr id="4" name="Slide Number Placeholder 3"/>
          <p:cNvSpPr>
            <a:spLocks noGrp="1"/>
          </p:cNvSpPr>
          <p:nvPr>
            <p:ph type="sldNum" sz="quarter" idx="10"/>
          </p:nvPr>
        </p:nvSpPr>
        <p:spPr/>
        <p:txBody>
          <a:bodyPr/>
          <a:lstStyle/>
          <a:p>
            <a:fld id="{22988086-2048-4585-A450-289CD9FB642F}" type="slidenum">
              <a:rPr lang="en-US" smtClean="0"/>
              <a:pPr/>
              <a:t>39</a:t>
            </a:fld>
            <a:endParaRPr lang="en-US" dirty="0"/>
          </a:p>
        </p:txBody>
      </p:sp>
    </p:spTree>
    <p:extLst>
      <p:ext uri="{BB962C8B-B14F-4D97-AF65-F5344CB8AC3E}">
        <p14:creationId xmlns:p14="http://schemas.microsoft.com/office/powerpoint/2010/main" val="264431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Findings- If a repeat finding, must indicate prior year’s finding #.</a:t>
            </a:r>
          </a:p>
          <a:p>
            <a:r>
              <a:rPr lang="en-US" dirty="0" smtClean="0"/>
              <a:t>Questioned costs- Must state how calculated</a:t>
            </a:r>
            <a:r>
              <a:rPr lang="en-US" baseline="0" dirty="0" smtClean="0"/>
              <a:t> and must be identified by CFDA# and Federal award#.</a:t>
            </a:r>
            <a:endParaRPr lang="en-US" dirty="0"/>
          </a:p>
        </p:txBody>
      </p:sp>
      <p:sp>
        <p:nvSpPr>
          <p:cNvPr id="4" name="Slide Number Placeholder 3"/>
          <p:cNvSpPr>
            <a:spLocks noGrp="1"/>
          </p:cNvSpPr>
          <p:nvPr>
            <p:ph type="sldNum" sz="quarter" idx="10"/>
          </p:nvPr>
        </p:nvSpPr>
        <p:spPr/>
        <p:txBody>
          <a:bodyPr/>
          <a:lstStyle/>
          <a:p>
            <a:fld id="{B4D28CD6-FBAC-BC45-B336-C0249696EB7C}" type="slidenum">
              <a:rPr lang="en-US" smtClean="0"/>
              <a:pPr/>
              <a:t>57</a:t>
            </a:fld>
            <a:endParaRPr lang="en-US"/>
          </a:p>
        </p:txBody>
      </p:sp>
    </p:spTree>
    <p:extLst>
      <p:ext uri="{BB962C8B-B14F-4D97-AF65-F5344CB8AC3E}">
        <p14:creationId xmlns:p14="http://schemas.microsoft.com/office/powerpoint/2010/main" val="272850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1596AAB-D0CA-AD46-A723-3853FB20E953}" type="datetime1">
              <a:rPr lang="en-US" smtClean="0"/>
              <a:pPr/>
              <a:t>3/12/2015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8237106-F2ED-405E-BC33-CC3CF426205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08FD17-A803-3D49-A5A4-ACBBE4C7785D}" type="datetime1">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C746EB-EFA0-654F-A6C0-8370E54F9F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3C746EB-EFA0-654F-A6C0-8370E54F9FE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A8D783-27D2-6745-8E26-5A5398527398}" type="datetime1">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F059F89-5C49-0445-A1F8-36554993C206}" type="datetime1">
              <a:rPr lang="en-US" smtClean="0"/>
              <a:pPr/>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3C746EB-EFA0-654F-A6C0-8370E54F9FE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7A99339-616C-9B4F-88CB-9E9DEE48FB9A}" type="datetime1">
              <a:rPr lang="en-US" smtClean="0"/>
              <a:pPr/>
              <a:t>3/12/2015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AF16DE-A0D5-4438-950F-5B1E159C2C28}"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E88B0D8-B73B-404D-9D17-EB4FF0E013EF}" type="datetime1">
              <a:rPr lang="en-US" smtClean="0"/>
              <a:pPr/>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C746EB-EFA0-654F-A6C0-8370E54F9FE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6282737-2F72-1B48-A264-6EDF9AF722DA}" type="datetime1">
              <a:rPr lang="en-US" smtClean="0"/>
              <a:pPr/>
              <a:t>3/12/2015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3C746EB-EFA0-654F-A6C0-8370E54F9FE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6B0944-C05A-DC43-9A1B-523250CA4395}" type="datetime1">
              <a:rPr lang="en-US" smtClean="0"/>
              <a:pPr/>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3C746EB-EFA0-654F-A6C0-8370E54F9F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18B4B08-A522-114B-AB3C-C5BCA79593D8}" type="datetime1">
              <a:rPr lang="en-US" smtClean="0"/>
              <a:pPr/>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3C746EB-EFA0-654F-A6C0-8370E54F9F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54ED01-E2A0-4C1E-8E21-014B9904157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022C9F6-4043-524C-9AE2-779F1229B6E9}" type="datetime1">
              <a:rPr lang="en-US" smtClean="0"/>
              <a:pPr/>
              <a:t>3/12/2015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3C746EB-EFA0-654F-A6C0-8370E54F9FE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2CD4E88-BADD-4F4F-AAC5-7C86478AF65D}" type="datetime1">
              <a:rPr lang="en-US" smtClean="0"/>
              <a:pPr/>
              <a:t>3/12/2015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A10668-307C-D34F-AC34-01C4FC3A8E3E}" type="datetime1">
              <a:rPr lang="en-US" smtClean="0"/>
              <a:pPr/>
              <a:t>3/12/2015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3C746EB-EFA0-654F-A6C0-8370E54F9FE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2857" y="4968725"/>
            <a:ext cx="5841999" cy="1369179"/>
          </a:xfrm>
        </p:spPr>
        <p:txBody>
          <a:bodyPr/>
          <a:lstStyle/>
          <a:p>
            <a:pPr algn="l">
              <a:lnSpc>
                <a:spcPct val="100000"/>
              </a:lnSpc>
            </a:pPr>
            <a:r>
              <a:rPr lang="en-US" sz="1800" dirty="0" smtClean="0">
                <a:latin typeface="+mn-lt"/>
                <a:cs typeface="Book Antiqua"/>
              </a:rPr>
              <a:t>ANÍBAL JOVER PAGÉS, CPA, CGMA</a:t>
            </a:r>
          </a:p>
          <a:p>
            <a:pPr algn="l">
              <a:lnSpc>
                <a:spcPct val="100000"/>
              </a:lnSpc>
            </a:pPr>
            <a:endParaRPr lang="en-US" sz="1800" dirty="0">
              <a:latin typeface="+mn-lt"/>
              <a:cs typeface="Book Antiqua"/>
            </a:endParaRPr>
          </a:p>
          <a:p>
            <a:pPr algn="l"/>
            <a:r>
              <a:rPr lang="en-US" dirty="0">
                <a:cs typeface="Book Antiqua"/>
              </a:rPr>
              <a:t>Anthony D. Cruz </a:t>
            </a:r>
            <a:r>
              <a:rPr lang="en-US" dirty="0" err="1">
                <a:cs typeface="Book Antiqua"/>
              </a:rPr>
              <a:t>Aldecoa</a:t>
            </a:r>
            <a:r>
              <a:rPr lang="en-US" dirty="0">
                <a:cs typeface="Book Antiqua"/>
              </a:rPr>
              <a:t>, CPA</a:t>
            </a:r>
          </a:p>
          <a:p>
            <a:pPr algn="l">
              <a:lnSpc>
                <a:spcPct val="100000"/>
              </a:lnSpc>
            </a:pPr>
            <a:endParaRPr lang="en-US" dirty="0" smtClean="0">
              <a:latin typeface="+mn-lt"/>
              <a:cs typeface="Book Antiqua"/>
            </a:endParaRPr>
          </a:p>
        </p:txBody>
      </p:sp>
      <p:sp>
        <p:nvSpPr>
          <p:cNvPr id="2" name="Title 1"/>
          <p:cNvSpPr>
            <a:spLocks noGrp="1"/>
          </p:cNvSpPr>
          <p:nvPr>
            <p:ph type="ctrTitle"/>
          </p:nvPr>
        </p:nvSpPr>
        <p:spPr>
          <a:xfrm>
            <a:off x="362857" y="869760"/>
            <a:ext cx="8348015" cy="1242518"/>
          </a:xfrm>
        </p:spPr>
        <p:txBody>
          <a:bodyPr>
            <a:noAutofit/>
          </a:bodyPr>
          <a:lstStyle/>
          <a:p>
            <a:pPr algn="just">
              <a:lnSpc>
                <a:spcPct val="100000"/>
              </a:lnSpc>
            </a:pPr>
            <a:r>
              <a:rPr lang="en-US" sz="3600" b="1" dirty="0">
                <a:solidFill>
                  <a:schemeClr val="accent3"/>
                </a:solidFill>
                <a:latin typeface="+mn-lt"/>
              </a:rPr>
              <a:t>Grant Reform: The Super Circular Explained - Everything You Need To Know</a:t>
            </a:r>
            <a:endParaRPr lang="es-ES_tradnl" sz="3600" b="1" i="1" noProof="0" dirty="0">
              <a:solidFill>
                <a:schemeClr val="accent3"/>
              </a:solidFill>
              <a:latin typeface="+mn-lt"/>
              <a:cs typeface="Book Antiqua"/>
            </a:endParaRPr>
          </a:p>
        </p:txBody>
      </p:sp>
      <p:pic>
        <p:nvPicPr>
          <p:cNvPr id="5" name="Picture 4" descr="C:\Users\Mari Carmen\Pictures\Logo IGS LL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353" y="2913051"/>
            <a:ext cx="2882900" cy="1783397"/>
          </a:xfrm>
          <a:prstGeom prst="rect">
            <a:avLst/>
          </a:prstGeom>
          <a:noFill/>
          <a:ln>
            <a:noFill/>
          </a:ln>
        </p:spPr>
      </p:pic>
      <p:sp>
        <p:nvSpPr>
          <p:cNvPr id="4" name="Slide Number Placeholder 3"/>
          <p:cNvSpPr>
            <a:spLocks noGrp="1"/>
          </p:cNvSpPr>
          <p:nvPr>
            <p:ph type="sldNum" sz="quarter" idx="12"/>
          </p:nvPr>
        </p:nvSpPr>
        <p:spPr/>
        <p:txBody>
          <a:bodyPr/>
          <a:lstStyle/>
          <a:p>
            <a:fld id="{38237106-F2ED-405E-BC33-CC3CF426205F}"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971" y="5758784"/>
            <a:ext cx="2882901" cy="579120"/>
          </a:xfrm>
          <a:prstGeom prst="rect">
            <a:avLst/>
          </a:prstGeom>
        </p:spPr>
      </p:pic>
    </p:spTree>
    <p:extLst>
      <p:ext uri="{BB962C8B-B14F-4D97-AF65-F5344CB8AC3E}">
        <p14:creationId xmlns:p14="http://schemas.microsoft.com/office/powerpoint/2010/main" val="87487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latin typeface="+mn-lt"/>
                <a:cs typeface="Book Antiqua"/>
              </a:rPr>
              <a:t>Conflict of Interest</a:t>
            </a:r>
            <a:endParaRPr lang="en-US" dirty="0">
              <a:latin typeface="+mn-lt"/>
              <a:cs typeface="Book Antiqua"/>
            </a:endParaRPr>
          </a:p>
        </p:txBody>
      </p:sp>
      <p:sp>
        <p:nvSpPr>
          <p:cNvPr id="3" name="Content Placeholder 2"/>
          <p:cNvSpPr>
            <a:spLocks noGrp="1"/>
          </p:cNvSpPr>
          <p:nvPr>
            <p:ph sz="quarter" idx="1"/>
          </p:nvPr>
        </p:nvSpPr>
        <p:spPr/>
        <p:txBody>
          <a:bodyPr>
            <a:normAutofit fontScale="62500" lnSpcReduction="20000"/>
          </a:bodyPr>
          <a:lstStyle/>
          <a:p>
            <a:pPr marL="0" lvl="0" indent="0">
              <a:lnSpc>
                <a:spcPct val="120000"/>
              </a:lnSpc>
              <a:buClr>
                <a:schemeClr val="accent3"/>
              </a:buClr>
              <a:buNone/>
            </a:pPr>
            <a:r>
              <a:rPr lang="en-US" sz="3600" b="1" dirty="0">
                <a:latin typeface="+mn-lt"/>
                <a:cs typeface="Book Antiqua"/>
              </a:rPr>
              <a:t>§</a:t>
            </a:r>
            <a:r>
              <a:rPr lang="en-US" sz="3600" b="1" dirty="0" smtClean="0">
                <a:latin typeface="+mn-lt"/>
                <a:cs typeface="Book Antiqua"/>
              </a:rPr>
              <a:t>200.112 (NEW)</a:t>
            </a:r>
            <a:endParaRPr lang="en-US" sz="3600" dirty="0">
              <a:latin typeface="+mn-lt"/>
              <a:cs typeface="Book Antiqua"/>
            </a:endParaRPr>
          </a:p>
          <a:p>
            <a:pPr lvl="0" algn="just">
              <a:lnSpc>
                <a:spcPct val="120000"/>
              </a:lnSpc>
              <a:buClr>
                <a:schemeClr val="accent3"/>
              </a:buClr>
            </a:pPr>
            <a:r>
              <a:rPr lang="en-US" dirty="0">
                <a:latin typeface="+mn-lt"/>
                <a:cs typeface="Book Antiqua"/>
              </a:rPr>
              <a:t>Requires Federal awarding agencies to establish a conflict of interest policy for Federal awards. The non-Federal entity must disclose in writing any potential conflict of interest to the Federal awarding agency or pass-through entity in accordance with applicable Federal awarding agency policy.  </a:t>
            </a:r>
          </a:p>
          <a:p>
            <a:pPr marL="0" lvl="0" indent="0" algn="just">
              <a:lnSpc>
                <a:spcPct val="120000"/>
              </a:lnSpc>
              <a:buClr>
                <a:schemeClr val="accent3"/>
              </a:buClr>
              <a:buNone/>
            </a:pPr>
            <a:endParaRPr lang="en-US" dirty="0">
              <a:latin typeface="+mn-lt"/>
              <a:cs typeface="Book Antiqua"/>
            </a:endParaRPr>
          </a:p>
          <a:p>
            <a:pPr algn="just">
              <a:lnSpc>
                <a:spcPct val="120000"/>
              </a:lnSpc>
              <a:buClr>
                <a:schemeClr val="accent3"/>
              </a:buClr>
            </a:pPr>
            <a:r>
              <a:rPr lang="en-US" dirty="0">
                <a:latin typeface="+mn-lt"/>
                <a:cs typeface="Book Antiqua"/>
              </a:rPr>
              <a:t>This refers to conflicts that might arise around how a non-Federal entity expends funds under a Federal award.  These types of decisions include, for example, selection of a </a:t>
            </a:r>
            <a:r>
              <a:rPr lang="en-US" dirty="0" err="1">
                <a:latin typeface="+mn-lt"/>
                <a:cs typeface="Book Antiqua"/>
              </a:rPr>
              <a:t>subrecipient</a:t>
            </a:r>
            <a:r>
              <a:rPr lang="en-US" dirty="0">
                <a:latin typeface="+mn-lt"/>
                <a:cs typeface="Book Antiqua"/>
              </a:rPr>
              <a:t> or procurements as described in section 200.318.</a:t>
            </a:r>
          </a:p>
          <a:p>
            <a:pPr marL="0" lvl="0" indent="0" algn="just">
              <a:lnSpc>
                <a:spcPct val="120000"/>
              </a:lnSpc>
              <a:buClr>
                <a:schemeClr val="accent3"/>
              </a:buClr>
              <a:buNone/>
            </a:pPr>
            <a:endParaRPr lang="en-US" dirty="0">
              <a:latin typeface="+mn-lt"/>
              <a:cs typeface="Book Antiqua"/>
            </a:endParaRPr>
          </a:p>
          <a:p>
            <a:pPr lvl="0" algn="just">
              <a:lnSpc>
                <a:spcPct val="120000"/>
              </a:lnSpc>
              <a:buClr>
                <a:schemeClr val="accent3"/>
              </a:buClr>
            </a:pPr>
            <a:r>
              <a:rPr lang="en-US" dirty="0">
                <a:latin typeface="+mn-lt"/>
                <a:cs typeface="Book Antiqua"/>
              </a:rPr>
              <a:t>Requires a </a:t>
            </a:r>
            <a:r>
              <a:rPr lang="en-US" b="1" dirty="0">
                <a:latin typeface="+mn-lt"/>
                <a:cs typeface="Book Antiqua"/>
              </a:rPr>
              <a:t>disclosure</a:t>
            </a:r>
            <a:r>
              <a:rPr lang="en-US" dirty="0">
                <a:latin typeface="+mn-lt"/>
                <a:cs typeface="Book Antiqua"/>
              </a:rPr>
              <a:t> to the awarding agency of potential conflicts of interest in accordance with that agency’s policy </a:t>
            </a:r>
          </a:p>
          <a:p>
            <a:pPr marL="0" lvl="0" indent="0" algn="just">
              <a:lnSpc>
                <a:spcPct val="120000"/>
              </a:lnSpc>
              <a:buClr>
                <a:schemeClr val="accent3"/>
              </a:buClr>
              <a:buNone/>
            </a:pPr>
            <a:endParaRPr lang="en-US" dirty="0">
              <a:latin typeface="+mn-lt"/>
              <a:cs typeface="Book Antiqua"/>
            </a:endParaRPr>
          </a:p>
          <a:p>
            <a:pPr lvl="0" algn="just">
              <a:lnSpc>
                <a:spcPct val="120000"/>
              </a:lnSpc>
              <a:buClr>
                <a:schemeClr val="accent3"/>
              </a:buClr>
            </a:pPr>
            <a:r>
              <a:rPr lang="en-US" dirty="0">
                <a:latin typeface="+mn-lt"/>
                <a:cs typeface="Book Antiqua"/>
              </a:rPr>
              <a:t>Agencies implementation plans should be reviewed for additional guidance or requirements</a:t>
            </a:r>
          </a:p>
          <a:p>
            <a:pPr>
              <a:lnSpc>
                <a:spcPct val="120000"/>
              </a:lnSpc>
            </a:pP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10</a:t>
            </a:fld>
            <a:endParaRPr lang="en-US"/>
          </a:p>
        </p:txBody>
      </p:sp>
    </p:spTree>
    <p:extLst>
      <p:ext uri="{BB962C8B-B14F-4D97-AF65-F5344CB8AC3E}">
        <p14:creationId xmlns:p14="http://schemas.microsoft.com/office/powerpoint/2010/main" val="220900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24658"/>
          </a:xfrm>
        </p:spPr>
        <p:txBody>
          <a:bodyPr>
            <a:noAutofit/>
          </a:bodyPr>
          <a:lstStyle/>
          <a:p>
            <a:pPr algn="l">
              <a:lnSpc>
                <a:spcPct val="100000"/>
              </a:lnSpc>
            </a:pPr>
            <a:r>
              <a:rPr lang="en-US" sz="1600" b="1" dirty="0" smtClean="0">
                <a:latin typeface="+mn-lt"/>
                <a:cs typeface="Book Antiqua"/>
              </a:rPr>
              <a:t/>
            </a:r>
            <a:br>
              <a:rPr lang="en-US" sz="1600" b="1" dirty="0" smtClean="0">
                <a:latin typeface="+mn-lt"/>
                <a:cs typeface="Book Antiqua"/>
              </a:rPr>
            </a:br>
            <a:r>
              <a:rPr lang="en-US" sz="1600" b="1" dirty="0">
                <a:latin typeface="+mn-lt"/>
                <a:cs typeface="Book Antiqua"/>
              </a:rPr>
              <a:t/>
            </a:r>
            <a:br>
              <a:rPr lang="en-US" sz="1600" b="1" dirty="0">
                <a:latin typeface="+mn-lt"/>
                <a:cs typeface="Book Antiqua"/>
              </a:rPr>
            </a:br>
            <a:r>
              <a:rPr lang="en-US" sz="1600" b="1" dirty="0" smtClean="0">
                <a:latin typeface="+mn-lt"/>
                <a:cs typeface="Book Antiqua"/>
              </a:rPr>
              <a:t/>
            </a:r>
            <a:br>
              <a:rPr lang="en-US" sz="1600" b="1" dirty="0" smtClean="0">
                <a:latin typeface="+mn-lt"/>
                <a:cs typeface="Book Antiqua"/>
              </a:rPr>
            </a:br>
            <a:r>
              <a:rPr lang="en-US" sz="2000" b="1" dirty="0" smtClean="0">
                <a:latin typeface="+mn-lt"/>
                <a:cs typeface="Book Antiqua"/>
              </a:rPr>
              <a:t>Key Sections-Subpart C</a:t>
            </a:r>
            <a:br>
              <a:rPr lang="en-US" sz="2000" b="1" dirty="0" smtClean="0">
                <a:latin typeface="+mn-lt"/>
                <a:cs typeface="Book Antiqua"/>
              </a:rPr>
            </a:br>
            <a:r>
              <a:rPr lang="en-US" sz="2000" b="1" dirty="0" smtClean="0">
                <a:latin typeface="+mn-lt"/>
                <a:cs typeface="Book Antiqua"/>
              </a:rPr>
              <a:t>200.201 Use of Grants (including Fixed Amount Awards)</a:t>
            </a:r>
            <a:br>
              <a:rPr lang="en-US" sz="2000" b="1" dirty="0" smtClean="0">
                <a:latin typeface="+mn-lt"/>
                <a:cs typeface="Book Antiqua"/>
              </a:rPr>
            </a:br>
            <a:r>
              <a:rPr lang="en-US" sz="2000" b="1" dirty="0" smtClean="0">
                <a:latin typeface="+mn-lt"/>
                <a:cs typeface="Book Antiqua"/>
              </a:rPr>
              <a:t>Coop- Agreements and Contracts:				(NEW)</a:t>
            </a:r>
            <a:endParaRPr lang="en-US" sz="2000" b="1" dirty="0">
              <a:latin typeface="+mn-lt"/>
              <a:cs typeface="Book Antiqua"/>
            </a:endParaRPr>
          </a:p>
        </p:txBody>
      </p:sp>
      <p:sp>
        <p:nvSpPr>
          <p:cNvPr id="3" name="Content Placeholder 2"/>
          <p:cNvSpPr>
            <a:spLocks noGrp="1"/>
          </p:cNvSpPr>
          <p:nvPr>
            <p:ph sz="quarter" idx="1"/>
          </p:nvPr>
        </p:nvSpPr>
        <p:spPr>
          <a:ln w="38100" cmpd="dbl">
            <a:solidFill>
              <a:schemeClr val="tx1"/>
            </a:solidFill>
          </a:ln>
        </p:spPr>
        <p:txBody>
          <a:bodyPr>
            <a:normAutofit fontScale="92500"/>
          </a:bodyPr>
          <a:lstStyle/>
          <a:p>
            <a:pPr algn="just">
              <a:lnSpc>
                <a:spcPct val="110000"/>
              </a:lnSpc>
              <a:buClr>
                <a:schemeClr val="accent3"/>
              </a:buClr>
            </a:pPr>
            <a:r>
              <a:rPr lang="en-US" sz="1800" dirty="0">
                <a:latin typeface="+mn-lt"/>
                <a:cs typeface="Book Antiqua"/>
              </a:rPr>
              <a:t>Federal Agency must determine appropriate award </a:t>
            </a:r>
            <a:r>
              <a:rPr lang="en-US" sz="1800" dirty="0" smtClean="0">
                <a:latin typeface="+mn-lt"/>
                <a:cs typeface="Book Antiqua"/>
              </a:rPr>
              <a:t>instrument</a:t>
            </a:r>
          </a:p>
          <a:p>
            <a:pPr marL="0" indent="0" algn="just">
              <a:lnSpc>
                <a:spcPct val="110000"/>
              </a:lnSpc>
              <a:buClr>
                <a:schemeClr val="accent3"/>
              </a:buClr>
              <a:buNone/>
            </a:pPr>
            <a:endParaRPr lang="en-US" sz="1800" dirty="0">
              <a:latin typeface="+mn-lt"/>
              <a:cs typeface="Book Antiqua"/>
            </a:endParaRPr>
          </a:p>
          <a:p>
            <a:pPr algn="just">
              <a:lnSpc>
                <a:spcPct val="110000"/>
              </a:lnSpc>
              <a:buClr>
                <a:schemeClr val="accent3"/>
              </a:buClr>
            </a:pPr>
            <a:r>
              <a:rPr lang="en-US" sz="1800" dirty="0">
                <a:latin typeface="+mn-lt"/>
                <a:cs typeface="Book Antiqua"/>
              </a:rPr>
              <a:t>Incorporates </a:t>
            </a:r>
            <a:r>
              <a:rPr lang="en-US" sz="1800" b="1" dirty="0">
                <a:latin typeface="+mn-lt"/>
                <a:cs typeface="Book Antiqua"/>
              </a:rPr>
              <a:t>new guidance for fixed amount awards</a:t>
            </a:r>
          </a:p>
          <a:p>
            <a:pPr lvl="2" algn="just">
              <a:lnSpc>
                <a:spcPct val="110000"/>
              </a:lnSpc>
            </a:pPr>
            <a:r>
              <a:rPr lang="en-US" sz="1800" dirty="0">
                <a:latin typeface="+mn-lt"/>
                <a:cs typeface="Book Antiqua"/>
              </a:rPr>
              <a:t>Payments based on specific requirements; </a:t>
            </a:r>
          </a:p>
          <a:p>
            <a:pPr lvl="2" algn="just">
              <a:lnSpc>
                <a:spcPct val="110000"/>
              </a:lnSpc>
            </a:pPr>
            <a:r>
              <a:rPr lang="en-US" sz="1800" dirty="0">
                <a:latin typeface="+mn-lt"/>
                <a:cs typeface="Book Antiqua"/>
              </a:rPr>
              <a:t>Accountability based on </a:t>
            </a:r>
            <a:r>
              <a:rPr lang="en-US" sz="1800" u="sng" dirty="0">
                <a:latin typeface="+mn-lt"/>
                <a:cs typeface="Book Antiqua"/>
              </a:rPr>
              <a:t>performance &amp; results</a:t>
            </a:r>
            <a:r>
              <a:rPr lang="en-US" sz="1800" dirty="0">
                <a:latin typeface="+mn-lt"/>
                <a:cs typeface="Book Antiqua"/>
              </a:rPr>
              <a:t>; </a:t>
            </a:r>
          </a:p>
          <a:p>
            <a:pPr lvl="2" algn="just">
              <a:lnSpc>
                <a:spcPct val="110000"/>
              </a:lnSpc>
            </a:pPr>
            <a:r>
              <a:rPr lang="en-US" sz="1800" dirty="0">
                <a:latin typeface="+mn-lt"/>
                <a:cs typeface="Book Antiqua"/>
              </a:rPr>
              <a:t>Award amount negotiated using cost principles as a guide; </a:t>
            </a:r>
          </a:p>
          <a:p>
            <a:pPr lvl="2" algn="just">
              <a:lnSpc>
                <a:spcPct val="110000"/>
              </a:lnSpc>
            </a:pPr>
            <a:r>
              <a:rPr lang="en-US" sz="1800" dirty="0">
                <a:latin typeface="+mn-lt"/>
                <a:cs typeface="Book Antiqua"/>
              </a:rPr>
              <a:t>Significant changes require prior approval</a:t>
            </a:r>
            <a:r>
              <a:rPr lang="en-US" sz="1800" dirty="0" smtClean="0">
                <a:latin typeface="+mn-lt"/>
                <a:cs typeface="Book Antiqua"/>
              </a:rPr>
              <a:t>.</a:t>
            </a:r>
          </a:p>
          <a:p>
            <a:pPr marL="594360" lvl="2" indent="0" algn="just">
              <a:lnSpc>
                <a:spcPct val="110000"/>
              </a:lnSpc>
              <a:buNone/>
            </a:pPr>
            <a:endParaRPr lang="en-US" sz="1800" dirty="0">
              <a:latin typeface="+mn-lt"/>
              <a:cs typeface="Book Antiqua"/>
            </a:endParaRPr>
          </a:p>
          <a:p>
            <a:pPr algn="just">
              <a:lnSpc>
                <a:spcPct val="110000"/>
              </a:lnSpc>
              <a:buClr>
                <a:schemeClr val="accent3"/>
              </a:buClr>
            </a:pPr>
            <a:r>
              <a:rPr lang="en-US" sz="1800" dirty="0">
                <a:latin typeface="+mn-lt"/>
                <a:cs typeface="Book Antiqua"/>
              </a:rPr>
              <a:t>New guidance appears to imply that </a:t>
            </a:r>
            <a:r>
              <a:rPr lang="ja-JP" altLang="en-US" sz="1800" dirty="0">
                <a:latin typeface="+mn-lt"/>
                <a:cs typeface="Book Antiqua"/>
              </a:rPr>
              <a:t>‘</a:t>
            </a:r>
            <a:r>
              <a:rPr lang="en-US" sz="1800" dirty="0">
                <a:latin typeface="+mn-lt"/>
                <a:cs typeface="Book Antiqua"/>
              </a:rPr>
              <a:t>accountability</a:t>
            </a:r>
            <a:r>
              <a:rPr lang="ja-JP" altLang="en-US" sz="1800" dirty="0">
                <a:latin typeface="+mn-lt"/>
                <a:cs typeface="Book Antiqua"/>
              </a:rPr>
              <a:t>’</a:t>
            </a:r>
            <a:r>
              <a:rPr lang="en-US" sz="1800" dirty="0">
                <a:latin typeface="+mn-lt"/>
                <a:cs typeface="Book Antiqua"/>
              </a:rPr>
              <a:t> at the end of a fixed amount award, </a:t>
            </a:r>
            <a:r>
              <a:rPr lang="en-US" sz="1800" b="1" i="1" dirty="0">
                <a:latin typeface="+mn-lt"/>
                <a:cs typeface="Book Antiqua"/>
              </a:rPr>
              <a:t>may</a:t>
            </a:r>
            <a:r>
              <a:rPr lang="en-US" sz="1800" b="1" dirty="0">
                <a:latin typeface="+mn-lt"/>
                <a:cs typeface="Book Antiqua"/>
              </a:rPr>
              <a:t> require that the amount of the award be adjusted downward accordingly</a:t>
            </a:r>
            <a:r>
              <a:rPr lang="en-US" sz="1800" dirty="0">
                <a:latin typeface="+mn-lt"/>
                <a:cs typeface="Book Antiqua"/>
              </a:rPr>
              <a:t>.</a:t>
            </a:r>
          </a:p>
          <a:p>
            <a:pPr algn="just">
              <a:lnSpc>
                <a:spcPct val="110000"/>
              </a:lnSpc>
              <a:buClr>
                <a:schemeClr val="accent3"/>
              </a:buClr>
              <a:buNone/>
            </a:pPr>
            <a:endParaRPr lang="en-US" sz="1800" dirty="0">
              <a:latin typeface="+mn-lt"/>
              <a:cs typeface="Book Antiqua"/>
            </a:endParaRPr>
          </a:p>
          <a:p>
            <a:pPr algn="just">
              <a:lnSpc>
                <a:spcPct val="110000"/>
              </a:lnSpc>
              <a:buClr>
                <a:schemeClr val="accent3"/>
              </a:buClr>
            </a:pPr>
            <a:r>
              <a:rPr lang="en-US" sz="1800" i="1" u="sng" dirty="0">
                <a:latin typeface="+mn-lt"/>
                <a:cs typeface="Book Antiqua"/>
              </a:rPr>
              <a:t>Conversation point: </a:t>
            </a:r>
            <a:r>
              <a:rPr lang="en-US" sz="1800" i="1" dirty="0">
                <a:latin typeface="+mn-lt"/>
                <a:cs typeface="Book Antiqua"/>
              </a:rPr>
              <a:t>This could have impacts on when a program is run for less than was budgeted.  Historically, the grant recipient could retain the residual.  Perhaps no longer the case?</a:t>
            </a:r>
          </a:p>
          <a:p>
            <a:pPr>
              <a:lnSpc>
                <a:spcPct val="110000"/>
              </a:lnSpc>
            </a:pP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11</a:t>
            </a:fld>
            <a:endParaRPr lang="en-US"/>
          </a:p>
        </p:txBody>
      </p:sp>
    </p:spTree>
    <p:extLst>
      <p:ext uri="{BB962C8B-B14F-4D97-AF65-F5344CB8AC3E}">
        <p14:creationId xmlns:p14="http://schemas.microsoft.com/office/powerpoint/2010/main" val="417923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37616"/>
          </a:xfrm>
        </p:spPr>
        <p:txBody>
          <a:bodyPr>
            <a:normAutofit fontScale="90000"/>
          </a:bodyPr>
          <a:lstStyle/>
          <a:p>
            <a:pPr algn="l">
              <a:lnSpc>
                <a:spcPct val="100000"/>
              </a:lnSpc>
            </a:pPr>
            <a:r>
              <a:rPr lang="en-US" b="1" dirty="0" smtClean="0">
                <a:latin typeface="+mn-lt"/>
                <a:cs typeface="Book Antiqua"/>
              </a:rPr>
              <a:t/>
            </a:r>
            <a:br>
              <a:rPr lang="en-US" b="1" dirty="0" smtClean="0">
                <a:latin typeface="+mn-lt"/>
                <a:cs typeface="Book Antiqua"/>
              </a:rPr>
            </a:br>
            <a:r>
              <a:rPr lang="en-US" b="1" dirty="0" smtClean="0">
                <a:latin typeface="+mn-lt"/>
                <a:cs typeface="Book Antiqua"/>
              </a:rPr>
              <a:t>Key </a:t>
            </a:r>
            <a:r>
              <a:rPr lang="en-US" b="1" dirty="0">
                <a:latin typeface="+mn-lt"/>
                <a:cs typeface="Book Antiqua"/>
              </a:rPr>
              <a:t>Sections – Subpart C</a:t>
            </a:r>
            <a:br>
              <a:rPr lang="en-US" b="1" dirty="0">
                <a:latin typeface="+mn-lt"/>
                <a:cs typeface="Book Antiqua"/>
              </a:rPr>
            </a:br>
            <a:r>
              <a:rPr lang="en-US" b="1" dirty="0">
                <a:latin typeface="+mn-lt"/>
                <a:cs typeface="Book Antiqua"/>
              </a:rPr>
              <a:t>200.203 Notice of Funding </a:t>
            </a:r>
            <a:r>
              <a:rPr lang="en-US" b="1" dirty="0" smtClean="0">
                <a:latin typeface="+mn-lt"/>
                <a:cs typeface="Book Antiqua"/>
              </a:rPr>
              <a:t>Opportunities  (NEW)</a:t>
            </a:r>
            <a:endParaRPr lang="en-US" dirty="0">
              <a:latin typeface="+mn-lt"/>
              <a:cs typeface="Book Antiqua"/>
            </a:endParaRPr>
          </a:p>
        </p:txBody>
      </p:sp>
      <p:sp>
        <p:nvSpPr>
          <p:cNvPr id="3" name="Content Placeholder 2"/>
          <p:cNvSpPr>
            <a:spLocks noGrp="1"/>
          </p:cNvSpPr>
          <p:nvPr>
            <p:ph sz="quarter" idx="1"/>
          </p:nvPr>
        </p:nvSpPr>
        <p:spPr/>
        <p:txBody>
          <a:bodyPr>
            <a:normAutofit lnSpcReduction="10000"/>
          </a:bodyPr>
          <a:lstStyle/>
          <a:p>
            <a:pPr algn="just">
              <a:buClr>
                <a:schemeClr val="accent3"/>
              </a:buClr>
            </a:pPr>
            <a:r>
              <a:rPr lang="en-US" sz="2400" dirty="0">
                <a:latin typeface="+mn-lt"/>
                <a:cs typeface="Book Antiqua"/>
              </a:rPr>
              <a:t>Specifies a set of 6 mandatory data elements (standardization)</a:t>
            </a:r>
          </a:p>
          <a:p>
            <a:pPr algn="just">
              <a:buClr>
                <a:schemeClr val="accent3"/>
              </a:buClr>
            </a:pPr>
            <a:r>
              <a:rPr lang="en-US" sz="2400" dirty="0">
                <a:latin typeface="+mn-lt"/>
                <a:cs typeface="Book Antiqua"/>
              </a:rPr>
              <a:t>Identifies the full text that must be included in funding </a:t>
            </a:r>
            <a:r>
              <a:rPr lang="en-US" sz="2400" dirty="0" err="1">
                <a:latin typeface="+mn-lt"/>
                <a:cs typeface="Book Antiqua"/>
              </a:rPr>
              <a:t>opps</a:t>
            </a:r>
            <a:r>
              <a:rPr lang="en-US" sz="2400" dirty="0">
                <a:latin typeface="+mn-lt"/>
                <a:cs typeface="Book Antiqua"/>
              </a:rPr>
              <a:t>, (Appendix I of Part 200)</a:t>
            </a:r>
          </a:p>
          <a:p>
            <a:pPr algn="just">
              <a:buClr>
                <a:schemeClr val="accent3"/>
              </a:buClr>
            </a:pPr>
            <a:r>
              <a:rPr lang="en-US" sz="2400" dirty="0">
                <a:latin typeface="+mn-lt"/>
                <a:cs typeface="Book Antiqua"/>
              </a:rPr>
              <a:t>Establishes minimum timeframe (60 days) that federal agencies must generally make funding opportunities available to </a:t>
            </a:r>
            <a:r>
              <a:rPr lang="en-US" sz="2400" dirty="0" smtClean="0">
                <a:latin typeface="+mn-lt"/>
                <a:cs typeface="Book Antiqua"/>
              </a:rPr>
              <a:t>applicants</a:t>
            </a:r>
          </a:p>
          <a:p>
            <a:pPr algn="just">
              <a:buClr>
                <a:schemeClr val="accent3"/>
              </a:buClr>
            </a:pPr>
            <a:r>
              <a:rPr lang="en-US" sz="2400" dirty="0" smtClean="0">
                <a:cs typeface="Book Antiqua"/>
              </a:rPr>
              <a:t>Agencies must generally post opportunities at least 60 calendar days prior to due date, but… no opportunities should be available for less than 30 calendar days.</a:t>
            </a:r>
            <a:endParaRPr lang="en-US" sz="2400" dirty="0">
              <a:latin typeface="+mn-lt"/>
              <a:cs typeface="Book Antiqua"/>
            </a:endParaRPr>
          </a:p>
          <a:p>
            <a:pPr algn="just">
              <a:buClr>
                <a:schemeClr val="accent3"/>
              </a:buClr>
            </a:pPr>
            <a:r>
              <a:rPr lang="en-US" sz="2400" i="1" u="sng" dirty="0" smtClean="0">
                <a:latin typeface="+mn-lt"/>
                <a:cs typeface="Book Antiqua"/>
              </a:rPr>
              <a:t>Talking point: </a:t>
            </a:r>
            <a:r>
              <a:rPr lang="en-US" sz="2400" i="1" dirty="0" smtClean="0">
                <a:latin typeface="+mn-lt"/>
                <a:cs typeface="Book Antiqua"/>
              </a:rPr>
              <a:t>This is a good move toward standardizing funding </a:t>
            </a:r>
            <a:r>
              <a:rPr lang="en-US" sz="2400" i="1" dirty="0" err="1" smtClean="0">
                <a:latin typeface="+mn-lt"/>
                <a:cs typeface="Book Antiqua"/>
              </a:rPr>
              <a:t>opps</a:t>
            </a:r>
            <a:r>
              <a:rPr lang="en-US" sz="2400" i="1" dirty="0" smtClean="0">
                <a:latin typeface="+mn-lt"/>
                <a:cs typeface="Book Antiqua"/>
              </a:rPr>
              <a:t>, and while 60 days lead time is not as good as 90, it is still an improvement</a:t>
            </a:r>
          </a:p>
          <a:p>
            <a:pPr>
              <a:lnSpc>
                <a:spcPct val="100000"/>
              </a:lnSpc>
            </a:pP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12</a:t>
            </a:fld>
            <a:endParaRPr lang="en-US"/>
          </a:p>
        </p:txBody>
      </p:sp>
    </p:spTree>
    <p:extLst>
      <p:ext uri="{BB962C8B-B14F-4D97-AF65-F5344CB8AC3E}">
        <p14:creationId xmlns:p14="http://schemas.microsoft.com/office/powerpoint/2010/main" val="1398587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1752" y="228600"/>
            <a:ext cx="8534400" cy="781837"/>
          </a:xfrm>
        </p:spPr>
        <p:txBody>
          <a:bodyPr>
            <a:normAutofit fontScale="90000"/>
          </a:bodyPr>
          <a:lstStyle/>
          <a:p>
            <a:pPr algn="l" eaLnBrk="1" hangingPunct="1">
              <a:lnSpc>
                <a:spcPct val="100000"/>
              </a:lnSpc>
            </a:pPr>
            <a:r>
              <a:rPr lang="en-US" b="1" dirty="0">
                <a:latin typeface="+mn-lt"/>
                <a:cs typeface="Book Antiqua"/>
              </a:rPr>
              <a:t>Key Sections – Subpart C</a:t>
            </a:r>
            <a:br>
              <a:rPr lang="en-US" b="1" dirty="0">
                <a:latin typeface="+mn-lt"/>
                <a:cs typeface="Book Antiqua"/>
              </a:rPr>
            </a:br>
            <a:r>
              <a:rPr lang="en-US" b="1" dirty="0">
                <a:latin typeface="+mn-lt"/>
                <a:cs typeface="Book Antiqua"/>
              </a:rPr>
              <a:t>200.204 Federal Agency Review of </a:t>
            </a:r>
            <a:r>
              <a:rPr lang="en-US" b="1" dirty="0" smtClean="0">
                <a:latin typeface="+mn-lt"/>
                <a:cs typeface="Book Antiqua"/>
              </a:rPr>
              <a:t>Merit   (NEW)</a:t>
            </a:r>
            <a:endParaRPr lang="en-US" b="1" dirty="0">
              <a:latin typeface="+mn-lt"/>
              <a:cs typeface="Book Antiqua"/>
            </a:endParaRPr>
          </a:p>
        </p:txBody>
      </p:sp>
      <p:sp>
        <p:nvSpPr>
          <p:cNvPr id="13315" name="Content Placeholder 2"/>
          <p:cNvSpPr>
            <a:spLocks noGrp="1"/>
          </p:cNvSpPr>
          <p:nvPr>
            <p:ph idx="1"/>
          </p:nvPr>
        </p:nvSpPr>
        <p:spPr/>
        <p:txBody>
          <a:bodyPr>
            <a:normAutofit/>
          </a:bodyPr>
          <a:lstStyle/>
          <a:p>
            <a:pPr algn="just" eaLnBrk="1" hangingPunct="1">
              <a:lnSpc>
                <a:spcPct val="100000"/>
              </a:lnSpc>
              <a:buClr>
                <a:schemeClr val="accent3"/>
              </a:buClr>
            </a:pPr>
            <a:r>
              <a:rPr lang="en-US" sz="2400" dirty="0">
                <a:latin typeface="+mn-lt"/>
                <a:cs typeface="Book Antiqua"/>
              </a:rPr>
              <a:t>This is new requirement, and helps the small or middle size applicants understand the ‘playing field’</a:t>
            </a:r>
          </a:p>
          <a:p>
            <a:pPr algn="just" eaLnBrk="1" hangingPunct="1">
              <a:lnSpc>
                <a:spcPct val="100000"/>
              </a:lnSpc>
              <a:buClr>
                <a:schemeClr val="accent3"/>
              </a:buClr>
            </a:pPr>
            <a:r>
              <a:rPr lang="en-US" sz="2400" dirty="0">
                <a:latin typeface="+mn-lt"/>
                <a:cs typeface="Book Antiqua"/>
              </a:rPr>
              <a:t>Federal agencies must design and execute merit review processes for applications</a:t>
            </a:r>
          </a:p>
          <a:p>
            <a:pPr algn="just" eaLnBrk="1" hangingPunct="1">
              <a:lnSpc>
                <a:spcPct val="100000"/>
              </a:lnSpc>
              <a:buClr>
                <a:schemeClr val="accent3"/>
              </a:buClr>
            </a:pPr>
            <a:r>
              <a:rPr lang="en-US" sz="2400" dirty="0">
                <a:latin typeface="+mn-lt"/>
                <a:cs typeface="Book Antiqua"/>
              </a:rPr>
              <a:t>The merit review process must be described in the in the funding </a:t>
            </a:r>
            <a:r>
              <a:rPr lang="en-US" sz="2400" dirty="0" err="1">
                <a:latin typeface="+mn-lt"/>
                <a:cs typeface="Book Antiqua"/>
              </a:rPr>
              <a:t>opp</a:t>
            </a:r>
            <a:r>
              <a:rPr lang="en-US" sz="2400" dirty="0">
                <a:latin typeface="+mn-lt"/>
                <a:cs typeface="Book Antiqua"/>
              </a:rPr>
              <a:t> (i.e. - transparency to the applicant)</a:t>
            </a:r>
          </a:p>
          <a:p>
            <a:pPr algn="just" eaLnBrk="1" hangingPunct="1">
              <a:lnSpc>
                <a:spcPct val="100000"/>
              </a:lnSpc>
              <a:buClr>
                <a:schemeClr val="accent3"/>
              </a:buClr>
            </a:pPr>
            <a:endParaRPr lang="en-US" sz="2400" dirty="0">
              <a:latin typeface="+mn-lt"/>
              <a:cs typeface="Book Antiqua"/>
            </a:endParaRPr>
          </a:p>
          <a:p>
            <a:pPr algn="just" eaLnBrk="1" hangingPunct="1">
              <a:lnSpc>
                <a:spcPct val="100000"/>
              </a:lnSpc>
              <a:buClr>
                <a:schemeClr val="accent3"/>
              </a:buClr>
            </a:pPr>
            <a:r>
              <a:rPr lang="en-US" sz="2400" i="1" u="sng" dirty="0" smtClean="0">
                <a:latin typeface="+mn-lt"/>
                <a:cs typeface="Book Antiqua"/>
              </a:rPr>
              <a:t>Talking </a:t>
            </a:r>
            <a:r>
              <a:rPr lang="en-US" sz="2400" i="1" u="sng" dirty="0">
                <a:latin typeface="+mn-lt"/>
                <a:cs typeface="Book Antiqua"/>
              </a:rPr>
              <a:t>point: </a:t>
            </a:r>
            <a:r>
              <a:rPr lang="en-US" sz="2400" i="1" dirty="0">
                <a:latin typeface="+mn-lt"/>
                <a:cs typeface="Book Antiqua"/>
              </a:rPr>
              <a:t>This is a good addition that allows applicants to fully understand the merit review criteria, and review process.</a:t>
            </a:r>
          </a:p>
        </p:txBody>
      </p:sp>
      <p:sp>
        <p:nvSpPr>
          <p:cNvPr id="3" name="Slide Number Placeholder 2"/>
          <p:cNvSpPr>
            <a:spLocks noGrp="1"/>
          </p:cNvSpPr>
          <p:nvPr>
            <p:ph type="sldNum" sz="quarter" idx="12"/>
          </p:nvPr>
        </p:nvSpPr>
        <p:spPr/>
        <p:txBody>
          <a:bodyPr/>
          <a:lstStyle/>
          <a:p>
            <a:fld id="{23C746EB-EFA0-654F-A6C0-8370E54F9FE1}" type="slidenum">
              <a:rPr lang="en-US" smtClean="0"/>
              <a:pPr/>
              <a:t>13</a:t>
            </a:fld>
            <a:endParaRPr lang="en-US"/>
          </a:p>
        </p:txBody>
      </p:sp>
    </p:spTree>
    <p:extLst>
      <p:ext uri="{BB962C8B-B14F-4D97-AF65-F5344CB8AC3E}">
        <p14:creationId xmlns:p14="http://schemas.microsoft.com/office/powerpoint/2010/main" val="47276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752" y="228600"/>
            <a:ext cx="8534400" cy="937616"/>
          </a:xfrm>
        </p:spPr>
        <p:txBody>
          <a:bodyPr>
            <a:normAutofit fontScale="90000"/>
          </a:bodyPr>
          <a:lstStyle/>
          <a:p>
            <a:pPr algn="l" eaLnBrk="1" hangingPunct="1">
              <a:lnSpc>
                <a:spcPct val="100000"/>
              </a:lnSpc>
            </a:pPr>
            <a:r>
              <a:rPr lang="en-US" b="1" dirty="0">
                <a:latin typeface="+mn-lt"/>
                <a:cs typeface="Book Antiqua"/>
              </a:rPr>
              <a:t>Key Sections – Subpart C</a:t>
            </a:r>
            <a:br>
              <a:rPr lang="en-US" b="1" dirty="0">
                <a:latin typeface="+mn-lt"/>
                <a:cs typeface="Book Antiqua"/>
              </a:rPr>
            </a:br>
            <a:r>
              <a:rPr lang="en-US" b="1" dirty="0">
                <a:latin typeface="+mn-lt"/>
                <a:cs typeface="Book Antiqua"/>
              </a:rPr>
              <a:t>200.205 Federal Agency Review of Risk</a:t>
            </a:r>
          </a:p>
        </p:txBody>
      </p:sp>
      <p:sp>
        <p:nvSpPr>
          <p:cNvPr id="14339" name="Content Placeholder 2"/>
          <p:cNvSpPr>
            <a:spLocks noGrp="1"/>
          </p:cNvSpPr>
          <p:nvPr>
            <p:ph idx="1"/>
          </p:nvPr>
        </p:nvSpPr>
        <p:spPr/>
        <p:txBody>
          <a:bodyPr>
            <a:normAutofit/>
          </a:bodyPr>
          <a:lstStyle/>
          <a:p>
            <a:pPr eaLnBrk="1" hangingPunct="1">
              <a:lnSpc>
                <a:spcPct val="100000"/>
              </a:lnSpc>
              <a:buClr>
                <a:schemeClr val="accent3"/>
              </a:buClr>
            </a:pPr>
            <a:r>
              <a:rPr lang="en-US" sz="2000" dirty="0">
                <a:latin typeface="+mn-lt"/>
                <a:cs typeface="Book Antiqua"/>
              </a:rPr>
              <a:t>Federal agencies must have a framework for evaluating risks by applicants, prior to making awards.</a:t>
            </a:r>
          </a:p>
          <a:p>
            <a:pPr eaLnBrk="1" hangingPunct="1">
              <a:lnSpc>
                <a:spcPct val="100000"/>
              </a:lnSpc>
              <a:buClr>
                <a:schemeClr val="accent3"/>
              </a:buClr>
            </a:pPr>
            <a:r>
              <a:rPr lang="en-US" sz="2000" dirty="0">
                <a:latin typeface="+mn-lt"/>
                <a:cs typeface="Book Antiqua"/>
              </a:rPr>
              <a:t>Possible risk items considered by the agencies</a:t>
            </a:r>
          </a:p>
          <a:p>
            <a:pPr lvl="1" eaLnBrk="1" hangingPunct="1">
              <a:lnSpc>
                <a:spcPct val="100000"/>
              </a:lnSpc>
              <a:buClr>
                <a:schemeClr val="accent3"/>
              </a:buClr>
            </a:pPr>
            <a:r>
              <a:rPr lang="en-US" sz="2000" dirty="0">
                <a:latin typeface="+mn-lt"/>
                <a:cs typeface="Book Antiqua"/>
              </a:rPr>
              <a:t>Financial stability</a:t>
            </a:r>
          </a:p>
          <a:p>
            <a:pPr lvl="1" eaLnBrk="1" hangingPunct="1">
              <a:lnSpc>
                <a:spcPct val="100000"/>
              </a:lnSpc>
              <a:buClr>
                <a:schemeClr val="accent3"/>
              </a:buClr>
            </a:pPr>
            <a:r>
              <a:rPr lang="en-US" sz="2000" dirty="0">
                <a:latin typeface="+mn-lt"/>
                <a:cs typeface="Book Antiqua"/>
              </a:rPr>
              <a:t>History of performance</a:t>
            </a:r>
          </a:p>
          <a:p>
            <a:pPr lvl="1" eaLnBrk="1" hangingPunct="1">
              <a:lnSpc>
                <a:spcPct val="100000"/>
              </a:lnSpc>
              <a:buClr>
                <a:schemeClr val="accent3"/>
              </a:buClr>
            </a:pPr>
            <a:r>
              <a:rPr lang="en-US" sz="2000" dirty="0">
                <a:latin typeface="+mn-lt"/>
                <a:cs typeface="Book Antiqua"/>
              </a:rPr>
              <a:t>Audit reports</a:t>
            </a:r>
          </a:p>
          <a:p>
            <a:pPr lvl="1" eaLnBrk="1" hangingPunct="1">
              <a:lnSpc>
                <a:spcPct val="100000"/>
              </a:lnSpc>
              <a:buClr>
                <a:schemeClr val="accent3"/>
              </a:buClr>
            </a:pPr>
            <a:r>
              <a:rPr lang="en-US" sz="2000" dirty="0">
                <a:latin typeface="+mn-lt"/>
                <a:cs typeface="Book Antiqua"/>
              </a:rPr>
              <a:t>Applicants ability to implement effective </a:t>
            </a:r>
            <a:r>
              <a:rPr lang="en-US" sz="2000" dirty="0" smtClean="0">
                <a:latin typeface="+mn-lt"/>
                <a:cs typeface="Book Antiqua"/>
              </a:rPr>
              <a:t>systems</a:t>
            </a:r>
          </a:p>
          <a:p>
            <a:pPr marL="274320" lvl="1" indent="0" eaLnBrk="1" hangingPunct="1">
              <a:lnSpc>
                <a:spcPct val="100000"/>
              </a:lnSpc>
              <a:buClr>
                <a:schemeClr val="accent3"/>
              </a:buClr>
              <a:buNone/>
            </a:pPr>
            <a:endParaRPr lang="en-US" sz="2000" dirty="0">
              <a:latin typeface="+mn-lt"/>
              <a:cs typeface="Book Antiqua"/>
            </a:endParaRPr>
          </a:p>
          <a:p>
            <a:pPr eaLnBrk="1" hangingPunct="1">
              <a:lnSpc>
                <a:spcPct val="100000"/>
              </a:lnSpc>
              <a:buClr>
                <a:schemeClr val="accent3"/>
              </a:buClr>
            </a:pPr>
            <a:r>
              <a:rPr lang="en-US" sz="2000" i="1" u="sng" dirty="0">
                <a:latin typeface="+mn-lt"/>
                <a:cs typeface="Book Antiqua"/>
              </a:rPr>
              <a:t>Conversation point: </a:t>
            </a:r>
            <a:r>
              <a:rPr lang="en-US" sz="2000" i="1" dirty="0">
                <a:latin typeface="+mn-lt"/>
                <a:cs typeface="Book Antiqua"/>
              </a:rPr>
              <a:t> Importance of delivery of timely progress reports, having effective management systems implemented, etc. is amplified.</a:t>
            </a:r>
          </a:p>
        </p:txBody>
      </p:sp>
      <p:sp>
        <p:nvSpPr>
          <p:cNvPr id="2" name="Slide Number Placeholder 1"/>
          <p:cNvSpPr>
            <a:spLocks noGrp="1"/>
          </p:cNvSpPr>
          <p:nvPr>
            <p:ph type="sldNum" sz="quarter" idx="12"/>
          </p:nvPr>
        </p:nvSpPr>
        <p:spPr/>
        <p:txBody>
          <a:bodyPr/>
          <a:lstStyle/>
          <a:p>
            <a:fld id="{23C746EB-EFA0-654F-A6C0-8370E54F9FE1}" type="slidenum">
              <a:rPr lang="en-US" smtClean="0"/>
              <a:pPr/>
              <a:t>14</a:t>
            </a:fld>
            <a:endParaRPr lang="en-US"/>
          </a:p>
        </p:txBody>
      </p:sp>
    </p:spTree>
    <p:extLst>
      <p:ext uri="{BB962C8B-B14F-4D97-AF65-F5344CB8AC3E}">
        <p14:creationId xmlns:p14="http://schemas.microsoft.com/office/powerpoint/2010/main" val="150562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Risk Assessment of Applicant- Subpart C</a:t>
            </a:r>
            <a:endParaRPr lang="en-US" dirty="0"/>
          </a:p>
        </p:txBody>
      </p:sp>
      <p:sp>
        <p:nvSpPr>
          <p:cNvPr id="3" name="Content Placeholder 2"/>
          <p:cNvSpPr>
            <a:spLocks noGrp="1"/>
          </p:cNvSpPr>
          <p:nvPr>
            <p:ph sz="quarter" idx="1"/>
          </p:nvPr>
        </p:nvSpPr>
        <p:spPr/>
        <p:txBody>
          <a:bodyPr>
            <a:normAutofit lnSpcReduction="10000"/>
          </a:bodyPr>
          <a:lstStyle/>
          <a:p>
            <a:pPr marL="0" indent="0">
              <a:lnSpc>
                <a:spcPct val="110000"/>
              </a:lnSpc>
              <a:buClr>
                <a:schemeClr val="accent3"/>
              </a:buClr>
              <a:buNone/>
            </a:pPr>
            <a:r>
              <a:rPr lang="en-US" dirty="0"/>
              <a:t>Agency must perform risk assessment of awardees: </a:t>
            </a:r>
          </a:p>
          <a:p>
            <a:pPr lvl="1">
              <a:lnSpc>
                <a:spcPct val="110000"/>
              </a:lnSpc>
              <a:buClr>
                <a:schemeClr val="accent3"/>
              </a:buClr>
            </a:pPr>
            <a:r>
              <a:rPr lang="en-US" dirty="0"/>
              <a:t>Debarment List </a:t>
            </a:r>
          </a:p>
          <a:p>
            <a:pPr lvl="1">
              <a:lnSpc>
                <a:spcPct val="110000"/>
              </a:lnSpc>
              <a:buClr>
                <a:schemeClr val="accent3"/>
              </a:buClr>
            </a:pPr>
            <a:r>
              <a:rPr lang="en-US" dirty="0"/>
              <a:t>Do Not Pay List </a:t>
            </a:r>
          </a:p>
          <a:p>
            <a:pPr lvl="1">
              <a:lnSpc>
                <a:spcPct val="110000"/>
              </a:lnSpc>
              <a:buClr>
                <a:schemeClr val="accent3"/>
              </a:buClr>
            </a:pPr>
            <a:r>
              <a:rPr lang="en-US" dirty="0"/>
              <a:t>Federal Awardee Performance and Integrity Information System (FAPIIS) – past performance </a:t>
            </a:r>
          </a:p>
          <a:p>
            <a:pPr lvl="1">
              <a:lnSpc>
                <a:spcPct val="110000"/>
              </a:lnSpc>
              <a:buClr>
                <a:schemeClr val="accent3"/>
              </a:buClr>
            </a:pPr>
            <a:r>
              <a:rPr lang="en-US" dirty="0"/>
              <a:t>Dun and Bradstreet reports </a:t>
            </a:r>
          </a:p>
          <a:p>
            <a:pPr lvl="1">
              <a:lnSpc>
                <a:spcPct val="110000"/>
              </a:lnSpc>
              <a:buClr>
                <a:schemeClr val="accent3"/>
              </a:buClr>
            </a:pPr>
            <a:r>
              <a:rPr lang="en-US" dirty="0"/>
              <a:t>Prior audits </a:t>
            </a:r>
          </a:p>
          <a:p>
            <a:pPr lvl="1">
              <a:lnSpc>
                <a:spcPct val="110000"/>
              </a:lnSpc>
              <a:buClr>
                <a:schemeClr val="accent3"/>
              </a:buClr>
            </a:pPr>
            <a:r>
              <a:rPr lang="en-US" dirty="0"/>
              <a:t>Death Master File of SSA </a:t>
            </a:r>
          </a:p>
          <a:p>
            <a:pPr lvl="1">
              <a:lnSpc>
                <a:spcPct val="110000"/>
              </a:lnSpc>
              <a:buClr>
                <a:schemeClr val="accent3"/>
              </a:buClr>
            </a:pPr>
            <a:r>
              <a:rPr lang="en-US" dirty="0"/>
              <a:t>Debt Check Database of US Treasury </a:t>
            </a:r>
          </a:p>
          <a:p>
            <a:pPr lvl="1">
              <a:lnSpc>
                <a:spcPct val="110000"/>
              </a:lnSpc>
              <a:buClr>
                <a:schemeClr val="accent3"/>
              </a:buClr>
            </a:pPr>
            <a:r>
              <a:rPr lang="en-US" dirty="0"/>
              <a:t>Credit Alert System HUD </a:t>
            </a:r>
          </a:p>
          <a:p>
            <a:pPr lvl="1">
              <a:lnSpc>
                <a:spcPct val="110000"/>
              </a:lnSpc>
              <a:buClr>
                <a:schemeClr val="accent3"/>
              </a:buClr>
            </a:pPr>
            <a:r>
              <a:rPr lang="en-US" dirty="0"/>
              <a:t>Incarcerated </a:t>
            </a:r>
            <a:r>
              <a:rPr lang="en-US" dirty="0" smtClean="0"/>
              <a:t>individuals </a:t>
            </a:r>
            <a:endParaRPr lang="en-US" dirty="0"/>
          </a:p>
          <a:p>
            <a:pPr>
              <a:lnSpc>
                <a:spcPct val="110000"/>
              </a:lnSpc>
            </a:pPr>
            <a:endParaRPr lang="en-US" dirty="0"/>
          </a:p>
        </p:txBody>
      </p:sp>
      <p:sp>
        <p:nvSpPr>
          <p:cNvPr id="4" name="Slide Number Placeholder 3"/>
          <p:cNvSpPr>
            <a:spLocks noGrp="1"/>
          </p:cNvSpPr>
          <p:nvPr>
            <p:ph type="sldNum" sz="quarter" idx="12"/>
          </p:nvPr>
        </p:nvSpPr>
        <p:spPr/>
        <p:txBody>
          <a:bodyPr/>
          <a:lstStyle/>
          <a:p>
            <a:fld id="{23C746EB-EFA0-654F-A6C0-8370E54F9FE1}" type="slidenum">
              <a:rPr lang="en-US" smtClean="0"/>
              <a:pPr/>
              <a:t>15</a:t>
            </a:fld>
            <a:endParaRPr lang="en-US"/>
          </a:p>
        </p:txBody>
      </p:sp>
    </p:spTree>
    <p:extLst>
      <p:ext uri="{BB962C8B-B14F-4D97-AF65-F5344CB8AC3E}">
        <p14:creationId xmlns:p14="http://schemas.microsoft.com/office/powerpoint/2010/main" val="133671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1752" y="228600"/>
            <a:ext cx="8534400" cy="898742"/>
          </a:xfrm>
        </p:spPr>
        <p:txBody>
          <a:bodyPr>
            <a:noAutofit/>
          </a:bodyPr>
          <a:lstStyle/>
          <a:p>
            <a:pPr eaLnBrk="1" hangingPunct="1">
              <a:lnSpc>
                <a:spcPct val="100000"/>
              </a:lnSpc>
            </a:pPr>
            <a:r>
              <a:rPr lang="en-US" sz="2800" b="1" dirty="0">
                <a:latin typeface="+mn-lt"/>
                <a:cs typeface="Book Antiqua"/>
              </a:rPr>
              <a:t>Key Sections – Subpart C</a:t>
            </a:r>
            <a:br>
              <a:rPr lang="en-US" sz="2800" b="1" dirty="0">
                <a:latin typeface="+mn-lt"/>
                <a:cs typeface="Book Antiqua"/>
              </a:rPr>
            </a:br>
            <a:r>
              <a:rPr lang="en-US" sz="2800" b="1" dirty="0">
                <a:latin typeface="+mn-lt"/>
                <a:cs typeface="Book Antiqua"/>
              </a:rPr>
              <a:t>200.210 Information Contained in a Federal Award</a:t>
            </a:r>
          </a:p>
        </p:txBody>
      </p:sp>
      <p:sp>
        <p:nvSpPr>
          <p:cNvPr id="3" name="Content Placeholder 2"/>
          <p:cNvSpPr>
            <a:spLocks noGrp="1"/>
          </p:cNvSpPr>
          <p:nvPr>
            <p:ph idx="1"/>
          </p:nvPr>
        </p:nvSpPr>
        <p:spPr/>
        <p:txBody>
          <a:bodyPr rtlCol="0">
            <a:normAutofit/>
          </a:bodyPr>
          <a:lstStyle/>
          <a:p>
            <a:pPr algn="just" eaLnBrk="1" fontAlgn="auto" hangingPunct="1">
              <a:lnSpc>
                <a:spcPct val="100000"/>
              </a:lnSpc>
              <a:spcAft>
                <a:spcPts val="0"/>
              </a:spcAft>
              <a:buClr>
                <a:schemeClr val="accent3"/>
              </a:buClr>
              <a:buFont typeface="Arial" panose="020B0604020202020204" pitchFamily="34" charset="0"/>
              <a:buChar char="•"/>
              <a:defRPr/>
            </a:pPr>
            <a:r>
              <a:rPr lang="en-US" dirty="0" smtClean="0">
                <a:latin typeface="+mn-lt"/>
                <a:ea typeface="+mn-ea"/>
                <a:cs typeface="Book Antiqua"/>
              </a:rPr>
              <a:t>Provides a set of 15 standard data elements that must be provided in all Federal awards, and also flowed down in </a:t>
            </a:r>
            <a:r>
              <a:rPr lang="en-US" dirty="0" err="1" smtClean="0">
                <a:latin typeface="+mn-lt"/>
                <a:ea typeface="+mn-ea"/>
                <a:cs typeface="Book Antiqua"/>
              </a:rPr>
              <a:t>Subawards</a:t>
            </a:r>
            <a:endParaRPr lang="en-US" dirty="0" smtClean="0">
              <a:latin typeface="+mn-lt"/>
              <a:ea typeface="+mn-ea"/>
              <a:cs typeface="Book Antiqua"/>
            </a:endParaRPr>
          </a:p>
          <a:p>
            <a:pPr algn="just" eaLnBrk="1" fontAlgn="auto" hangingPunct="1">
              <a:lnSpc>
                <a:spcPct val="100000"/>
              </a:lnSpc>
              <a:spcAft>
                <a:spcPts val="0"/>
              </a:spcAft>
              <a:buClr>
                <a:schemeClr val="accent3"/>
              </a:buClr>
              <a:buFont typeface="Arial" panose="020B0604020202020204" pitchFamily="34" charset="0"/>
              <a:buChar char="•"/>
              <a:defRPr/>
            </a:pPr>
            <a:r>
              <a:rPr lang="en-US" dirty="0" smtClean="0">
                <a:latin typeface="+mn-lt"/>
                <a:ea typeface="+mn-ea"/>
                <a:cs typeface="Book Antiqua"/>
              </a:rPr>
              <a:t>Requires agencies to incorporate general terms and conditions</a:t>
            </a:r>
            <a:endParaRPr lang="en-US" dirty="0">
              <a:latin typeface="+mn-lt"/>
              <a:ea typeface="+mn-ea"/>
              <a:cs typeface="Book Antiqua"/>
            </a:endParaRPr>
          </a:p>
          <a:p>
            <a:pPr marL="0" indent="0" algn="just" eaLnBrk="1" fontAlgn="auto" hangingPunct="1">
              <a:lnSpc>
                <a:spcPct val="100000"/>
              </a:lnSpc>
              <a:spcAft>
                <a:spcPts val="0"/>
              </a:spcAft>
              <a:buClr>
                <a:schemeClr val="accent3"/>
              </a:buClr>
              <a:buFont typeface="Arial" panose="020B0604020202020204" pitchFamily="34" charset="0"/>
              <a:buNone/>
              <a:defRPr/>
            </a:pPr>
            <a:endParaRPr lang="en-US" dirty="0">
              <a:latin typeface="+mn-lt"/>
              <a:ea typeface="+mn-ea"/>
              <a:cs typeface="Book Antiqua"/>
            </a:endParaRPr>
          </a:p>
          <a:p>
            <a:pPr algn="just" eaLnBrk="1" fontAlgn="auto" hangingPunct="1">
              <a:lnSpc>
                <a:spcPct val="100000"/>
              </a:lnSpc>
              <a:spcAft>
                <a:spcPts val="0"/>
              </a:spcAft>
              <a:buClr>
                <a:schemeClr val="accent3"/>
              </a:buClr>
              <a:buFont typeface="Arial" panose="020B0604020202020204" pitchFamily="34" charset="0"/>
              <a:buChar char="•"/>
              <a:defRPr/>
            </a:pPr>
            <a:r>
              <a:rPr lang="en-US" i="1" u="sng" dirty="0" smtClean="0">
                <a:latin typeface="+mn-lt"/>
                <a:ea typeface="+mn-ea"/>
                <a:cs typeface="Book Antiqua"/>
              </a:rPr>
              <a:t>Conversation point: </a:t>
            </a:r>
            <a:r>
              <a:rPr lang="en-US" i="1" dirty="0" smtClean="0">
                <a:latin typeface="+mn-lt"/>
                <a:ea typeface="+mn-ea"/>
                <a:cs typeface="Book Antiqua"/>
              </a:rPr>
              <a:t>Clarification is being sought by the grants community regarding if the second point above refers to the Research and Related Terms</a:t>
            </a:r>
            <a:endParaRPr lang="en-US" i="1" dirty="0">
              <a:latin typeface="+mn-lt"/>
              <a:ea typeface="+mn-ea"/>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16</a:t>
            </a:fld>
            <a:endParaRPr lang="en-US"/>
          </a:p>
        </p:txBody>
      </p:sp>
    </p:spTree>
    <p:extLst>
      <p:ext uri="{BB962C8B-B14F-4D97-AF65-F5344CB8AC3E}">
        <p14:creationId xmlns:p14="http://schemas.microsoft.com/office/powerpoint/2010/main" val="290555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latin typeface="+mn-lt"/>
                <a:cs typeface="Book Antiqua"/>
              </a:rPr>
              <a:t>PERFORMANCE REPORTING</a:t>
            </a:r>
            <a:endParaRPr lang="en-US" dirty="0">
              <a:latin typeface="+mn-lt"/>
              <a:cs typeface="Book Antiqua"/>
            </a:endParaRPr>
          </a:p>
        </p:txBody>
      </p:sp>
      <p:sp>
        <p:nvSpPr>
          <p:cNvPr id="3" name="Content Placeholder 2"/>
          <p:cNvSpPr>
            <a:spLocks noGrp="1"/>
          </p:cNvSpPr>
          <p:nvPr>
            <p:ph sz="quarter" idx="1"/>
          </p:nvPr>
        </p:nvSpPr>
        <p:spPr/>
        <p:txBody>
          <a:bodyPr>
            <a:normAutofit fontScale="62500" lnSpcReduction="20000"/>
          </a:bodyPr>
          <a:lstStyle/>
          <a:p>
            <a:pPr marL="0" indent="0">
              <a:lnSpc>
                <a:spcPct val="120000"/>
              </a:lnSpc>
              <a:buClr>
                <a:schemeClr val="accent3"/>
              </a:buClr>
              <a:buNone/>
            </a:pPr>
            <a:r>
              <a:rPr lang="en-US" sz="3200" b="1" dirty="0">
                <a:latin typeface="+mn-lt"/>
                <a:cs typeface="Book Antiqua"/>
              </a:rPr>
              <a:t>§200.301</a:t>
            </a:r>
          </a:p>
          <a:p>
            <a:pPr algn="just">
              <a:lnSpc>
                <a:spcPct val="120000"/>
              </a:lnSpc>
              <a:buClr>
                <a:schemeClr val="accent3"/>
              </a:buClr>
            </a:pPr>
            <a:r>
              <a:rPr lang="en-US" sz="2800" dirty="0">
                <a:latin typeface="+mn-lt"/>
                <a:cs typeface="Book Antiqua"/>
              </a:rPr>
              <a:t>Continued pressure from agencies to relate research progress to financial information and other “data” (e.g., number of students, publications, patents)</a:t>
            </a:r>
          </a:p>
          <a:p>
            <a:pPr marL="0" indent="0" algn="just">
              <a:lnSpc>
                <a:spcPct val="120000"/>
              </a:lnSpc>
              <a:buClr>
                <a:schemeClr val="accent3"/>
              </a:buClr>
              <a:buNone/>
            </a:pPr>
            <a:endParaRPr lang="en-US" sz="2800" dirty="0">
              <a:latin typeface="+mn-lt"/>
              <a:cs typeface="Book Antiqua"/>
            </a:endParaRPr>
          </a:p>
          <a:p>
            <a:pPr algn="just">
              <a:lnSpc>
                <a:spcPct val="120000"/>
              </a:lnSpc>
              <a:buClr>
                <a:schemeClr val="accent3"/>
              </a:buClr>
            </a:pPr>
            <a:r>
              <a:rPr lang="en-US" sz="2800" dirty="0">
                <a:latin typeface="+mn-lt"/>
                <a:cs typeface="Book Antiqua"/>
              </a:rPr>
              <a:t>The Federal awarding agency must require the recipient to use OMB-approved </a:t>
            </a:r>
            <a:r>
              <a:rPr lang="en-US" sz="2800" dirty="0" err="1">
                <a:latin typeface="+mn-lt"/>
                <a:cs typeface="Book Antiqua"/>
              </a:rPr>
              <a:t>governmentwide</a:t>
            </a:r>
            <a:r>
              <a:rPr lang="en-US" sz="2800" dirty="0">
                <a:latin typeface="+mn-lt"/>
                <a:cs typeface="Book Antiqua"/>
              </a:rPr>
              <a:t> standard information collections when providing financial and performance information. The Federal awarding agency must require the recipient to relate financial data to performance accomplishments of the Federal award. Also, in accordance with above mentioned </a:t>
            </a:r>
            <a:r>
              <a:rPr lang="en-US" sz="2800" dirty="0" err="1">
                <a:latin typeface="+mn-lt"/>
                <a:cs typeface="Book Antiqua"/>
              </a:rPr>
              <a:t>governmentwide</a:t>
            </a:r>
            <a:r>
              <a:rPr lang="en-US" sz="2800" dirty="0">
                <a:latin typeface="+mn-lt"/>
                <a:cs typeface="Book Antiqua"/>
              </a:rPr>
              <a:t> standard information collections, and when applicable, recipients must also provide cost information to demonstrate cost effective practices (e.g., through unit cost data). </a:t>
            </a:r>
          </a:p>
          <a:p>
            <a:pPr marL="0" indent="0" algn="just">
              <a:lnSpc>
                <a:spcPct val="120000"/>
              </a:lnSpc>
              <a:buClr>
                <a:schemeClr val="accent3"/>
              </a:buClr>
              <a:buNone/>
            </a:pPr>
            <a:endParaRPr lang="en-US" sz="2800" dirty="0">
              <a:latin typeface="+mn-lt"/>
              <a:cs typeface="Book Antiqua"/>
            </a:endParaRPr>
          </a:p>
          <a:p>
            <a:pPr algn="just">
              <a:lnSpc>
                <a:spcPct val="120000"/>
              </a:lnSpc>
              <a:buClr>
                <a:schemeClr val="accent3"/>
              </a:buClr>
            </a:pPr>
            <a:r>
              <a:rPr lang="en-US" sz="2800" dirty="0">
                <a:latin typeface="+mn-lt"/>
                <a:cs typeface="Book Antiqua"/>
              </a:rPr>
              <a:t>Guidance provides for research sponsors to use standard Research Performance Progress Report (RPPR) format – depends on agency implementation (NSF is on board!)</a:t>
            </a:r>
          </a:p>
          <a:p>
            <a:pPr>
              <a:lnSpc>
                <a:spcPct val="120000"/>
              </a:lnSpc>
            </a:pP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17</a:t>
            </a:fld>
            <a:endParaRPr lang="en-US"/>
          </a:p>
        </p:txBody>
      </p:sp>
    </p:spTree>
    <p:extLst>
      <p:ext uri="{BB962C8B-B14F-4D97-AF65-F5344CB8AC3E}">
        <p14:creationId xmlns:p14="http://schemas.microsoft.com/office/powerpoint/2010/main" val="3983932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1752" y="327708"/>
            <a:ext cx="8534400" cy="710037"/>
          </a:xfrm>
        </p:spPr>
        <p:txBody>
          <a:bodyPr>
            <a:normAutofit fontScale="90000"/>
          </a:bodyPr>
          <a:lstStyle/>
          <a:p>
            <a:pPr algn="l" eaLnBrk="1" hangingPunct="1">
              <a:lnSpc>
                <a:spcPct val="100000"/>
              </a:lnSpc>
            </a:pPr>
            <a:r>
              <a:rPr lang="en-US" b="1" dirty="0">
                <a:latin typeface="+mn-lt"/>
                <a:cs typeface="Book Antiqua"/>
              </a:rPr>
              <a:t>Key Sections – Subpart D</a:t>
            </a:r>
            <a:br>
              <a:rPr lang="en-US" b="1" dirty="0">
                <a:latin typeface="+mn-lt"/>
                <a:cs typeface="Book Antiqua"/>
              </a:rPr>
            </a:br>
            <a:r>
              <a:rPr lang="en-US" b="1" dirty="0">
                <a:latin typeface="+mn-lt"/>
                <a:cs typeface="Book Antiqua"/>
              </a:rPr>
              <a:t>200.303 Internal Controls</a:t>
            </a:r>
          </a:p>
        </p:txBody>
      </p:sp>
      <p:sp>
        <p:nvSpPr>
          <p:cNvPr id="3" name="Content Placeholder 2"/>
          <p:cNvSpPr>
            <a:spLocks noGrp="1"/>
          </p:cNvSpPr>
          <p:nvPr>
            <p:ph idx="1"/>
          </p:nvPr>
        </p:nvSpPr>
        <p:spPr/>
        <p:txBody>
          <a:bodyPr>
            <a:normAutofit fontScale="85000" lnSpcReduction="20000"/>
          </a:bodyPr>
          <a:lstStyle/>
          <a:p>
            <a:pPr algn="just">
              <a:lnSpc>
                <a:spcPct val="110000"/>
              </a:lnSpc>
              <a:buClr>
                <a:schemeClr val="accent3"/>
              </a:buClr>
            </a:pPr>
            <a:r>
              <a:rPr lang="en-US" dirty="0" smtClean="0">
                <a:latin typeface="+mn-lt"/>
                <a:cs typeface="Book Antiqua"/>
              </a:rPr>
              <a:t>Recipients </a:t>
            </a:r>
            <a:r>
              <a:rPr lang="en-US" dirty="0">
                <a:latin typeface="+mn-lt"/>
                <a:cs typeface="Book Antiqua"/>
              </a:rPr>
              <a:t>required to have internal controls in place that comply with federal statutes and </a:t>
            </a:r>
            <a:r>
              <a:rPr lang="en-US" dirty="0" smtClean="0">
                <a:latin typeface="+mn-lt"/>
                <a:cs typeface="Book Antiqua"/>
              </a:rPr>
              <a:t>regulations</a:t>
            </a:r>
            <a:endParaRPr lang="en-US" dirty="0">
              <a:latin typeface="+mn-lt"/>
              <a:cs typeface="Book Antiqua"/>
            </a:endParaRPr>
          </a:p>
          <a:p>
            <a:pPr lvl="1" algn="just" eaLnBrk="1" hangingPunct="1">
              <a:lnSpc>
                <a:spcPct val="110000"/>
              </a:lnSpc>
              <a:buClr>
                <a:schemeClr val="accent3"/>
              </a:buClr>
            </a:pPr>
            <a:r>
              <a:rPr lang="en-US" dirty="0">
                <a:latin typeface="+mn-lt"/>
                <a:cs typeface="Book Antiqua"/>
              </a:rPr>
              <a:t>Institutions and their auditors will need to </a:t>
            </a:r>
            <a:r>
              <a:rPr lang="en-US" dirty="0" smtClean="0">
                <a:latin typeface="+mn-lt"/>
                <a:cs typeface="Book Antiqua"/>
              </a:rPr>
              <a:t>review</a:t>
            </a:r>
          </a:p>
          <a:p>
            <a:pPr lvl="1" algn="just" eaLnBrk="1" hangingPunct="1">
              <a:lnSpc>
                <a:spcPct val="110000"/>
              </a:lnSpc>
              <a:buClr>
                <a:schemeClr val="accent3"/>
              </a:buClr>
            </a:pPr>
            <a:endParaRPr lang="en-US" dirty="0">
              <a:latin typeface="+mn-lt"/>
              <a:cs typeface="Book Antiqua"/>
            </a:endParaRPr>
          </a:p>
          <a:p>
            <a:pPr algn="just" eaLnBrk="1" hangingPunct="1">
              <a:lnSpc>
                <a:spcPct val="110000"/>
              </a:lnSpc>
              <a:buClr>
                <a:schemeClr val="accent3"/>
              </a:buClr>
            </a:pPr>
            <a:r>
              <a:rPr lang="en-US" dirty="0">
                <a:latin typeface="+mn-lt"/>
                <a:cs typeface="Book Antiqua"/>
              </a:rPr>
              <a:t>COFAR offers the following source documents to be used as best practice, but are not prescriptively required</a:t>
            </a:r>
          </a:p>
          <a:p>
            <a:pPr lvl="2" algn="just">
              <a:lnSpc>
                <a:spcPct val="110000"/>
              </a:lnSpc>
            </a:pPr>
            <a:r>
              <a:rPr lang="en-US" dirty="0" smtClean="0">
                <a:latin typeface="+mn-lt"/>
                <a:cs typeface="Book Antiqua"/>
              </a:rPr>
              <a:t>“Standards </a:t>
            </a:r>
            <a:r>
              <a:rPr lang="en-US" dirty="0">
                <a:latin typeface="+mn-lt"/>
                <a:cs typeface="Book Antiqua"/>
              </a:rPr>
              <a:t>for Internal Control in the </a:t>
            </a:r>
            <a:r>
              <a:rPr lang="en-US" dirty="0" smtClean="0">
                <a:latin typeface="+mn-lt"/>
                <a:cs typeface="Book Antiqua"/>
              </a:rPr>
              <a:t>Federal Government</a:t>
            </a:r>
            <a:r>
              <a:rPr lang="ja-JP" altLang="en-US" dirty="0">
                <a:latin typeface="+mn-lt"/>
                <a:cs typeface="Book Antiqua"/>
              </a:rPr>
              <a:t>”</a:t>
            </a:r>
            <a:r>
              <a:rPr lang="en-US" dirty="0">
                <a:latin typeface="+mn-lt"/>
                <a:cs typeface="Book Antiqua"/>
              </a:rPr>
              <a:t> (Green Book) issued by the Comptroller General</a:t>
            </a:r>
            <a:r>
              <a:rPr lang="en-US" dirty="0" smtClean="0">
                <a:latin typeface="+mn-lt"/>
                <a:cs typeface="Book Antiqua"/>
              </a:rPr>
              <a:t>. (Should Follow)</a:t>
            </a:r>
          </a:p>
          <a:p>
            <a:pPr marL="594360" lvl="2" indent="0" algn="just">
              <a:lnSpc>
                <a:spcPct val="110000"/>
              </a:lnSpc>
              <a:buNone/>
            </a:pPr>
            <a:endParaRPr lang="en-US" dirty="0">
              <a:latin typeface="+mn-lt"/>
              <a:cs typeface="Book Antiqua"/>
            </a:endParaRPr>
          </a:p>
          <a:p>
            <a:pPr lvl="2" algn="just">
              <a:lnSpc>
                <a:spcPct val="110000"/>
              </a:lnSpc>
            </a:pPr>
            <a:r>
              <a:rPr lang="ja-JP" altLang="en-US" dirty="0">
                <a:latin typeface="+mn-lt"/>
                <a:cs typeface="Book Antiqua"/>
              </a:rPr>
              <a:t>“</a:t>
            </a:r>
            <a:r>
              <a:rPr lang="en-US" dirty="0">
                <a:latin typeface="+mn-lt"/>
                <a:cs typeface="Book Antiqua"/>
              </a:rPr>
              <a:t>Internal Control Framework</a:t>
            </a:r>
            <a:r>
              <a:rPr lang="ja-JP" altLang="en-US" dirty="0">
                <a:latin typeface="+mn-lt"/>
                <a:cs typeface="Book Antiqua"/>
              </a:rPr>
              <a:t>”</a:t>
            </a:r>
            <a:r>
              <a:rPr lang="en-US" dirty="0">
                <a:latin typeface="+mn-lt"/>
                <a:cs typeface="Book Antiqua"/>
              </a:rPr>
              <a:t> issued by the Committee on Sponsoring Organizations (COSO</a:t>
            </a:r>
            <a:r>
              <a:rPr lang="en-US" dirty="0" smtClean="0">
                <a:latin typeface="+mn-lt"/>
                <a:cs typeface="Book Antiqua"/>
              </a:rPr>
              <a:t>)</a:t>
            </a:r>
          </a:p>
          <a:p>
            <a:pPr marL="594360" lvl="2" indent="0" algn="just">
              <a:lnSpc>
                <a:spcPct val="110000"/>
              </a:lnSpc>
              <a:buNone/>
            </a:pPr>
            <a:endParaRPr lang="en-US" dirty="0">
              <a:latin typeface="+mn-lt"/>
              <a:cs typeface="Book Antiqua"/>
            </a:endParaRPr>
          </a:p>
          <a:p>
            <a:pPr lvl="2" algn="just">
              <a:lnSpc>
                <a:spcPct val="110000"/>
              </a:lnSpc>
            </a:pPr>
            <a:r>
              <a:rPr lang="en-US" dirty="0">
                <a:latin typeface="+mn-lt"/>
                <a:cs typeface="Book Antiqua"/>
              </a:rPr>
              <a:t>Appendix XI, Compliance Supplement – Part 6 Internal Control (which currently follows COSO but will consider both the Green Book and COSO in the 2015 update (200.514(c)(1))</a:t>
            </a:r>
          </a:p>
          <a:p>
            <a:pPr eaLnBrk="1" hangingPunct="1">
              <a:lnSpc>
                <a:spcPct val="110000"/>
              </a:lnSpc>
              <a:buFont typeface="Arial" charset="0"/>
              <a:buNone/>
            </a:pPr>
            <a:endParaRPr lang="en-US"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18</a:t>
            </a:fld>
            <a:endParaRPr lang="en-US"/>
          </a:p>
        </p:txBody>
      </p:sp>
    </p:spTree>
    <p:extLst>
      <p:ext uri="{BB962C8B-B14F-4D97-AF65-F5344CB8AC3E}">
        <p14:creationId xmlns:p14="http://schemas.microsoft.com/office/powerpoint/2010/main" val="3838500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301752" y="228600"/>
            <a:ext cx="8534400" cy="937616"/>
          </a:xfrm>
        </p:spPr>
        <p:txBody>
          <a:bodyPr>
            <a:normAutofit fontScale="90000"/>
          </a:bodyPr>
          <a:lstStyle/>
          <a:p>
            <a:pPr algn="l" eaLnBrk="1" hangingPunct="1">
              <a:lnSpc>
                <a:spcPct val="100000"/>
              </a:lnSpc>
            </a:pPr>
            <a:r>
              <a:rPr lang="en-US" b="1" dirty="0">
                <a:latin typeface="+mn-lt"/>
                <a:cs typeface="Book Antiqua"/>
              </a:rPr>
              <a:t>Key Sections – Subpart D</a:t>
            </a:r>
            <a:br>
              <a:rPr lang="en-US" b="1" dirty="0">
                <a:latin typeface="+mn-lt"/>
                <a:cs typeface="Book Antiqua"/>
              </a:rPr>
            </a:br>
            <a:r>
              <a:rPr lang="en-US" b="1" dirty="0">
                <a:latin typeface="+mn-lt"/>
                <a:cs typeface="Book Antiqua"/>
              </a:rPr>
              <a:t>200.306 Cost Sharing or Matching</a:t>
            </a:r>
          </a:p>
        </p:txBody>
      </p:sp>
      <p:sp>
        <p:nvSpPr>
          <p:cNvPr id="17411" name="Content Placeholder 2"/>
          <p:cNvSpPr>
            <a:spLocks noGrp="1"/>
          </p:cNvSpPr>
          <p:nvPr>
            <p:ph idx="4294967295"/>
          </p:nvPr>
        </p:nvSpPr>
        <p:spPr/>
        <p:txBody>
          <a:bodyPr>
            <a:normAutofit fontScale="92500" lnSpcReduction="20000"/>
          </a:bodyPr>
          <a:lstStyle/>
          <a:p>
            <a:pPr algn="just" eaLnBrk="1" hangingPunct="1">
              <a:lnSpc>
                <a:spcPct val="100000"/>
              </a:lnSpc>
              <a:buClr>
                <a:schemeClr val="accent3"/>
              </a:buClr>
            </a:pPr>
            <a:r>
              <a:rPr lang="en-US" dirty="0">
                <a:latin typeface="+mn-lt"/>
                <a:cs typeface="Book Antiqua"/>
              </a:rPr>
              <a:t>Clarification is made that voluntary committed cost sharing is not expected under federal research </a:t>
            </a:r>
            <a:r>
              <a:rPr lang="en-US" dirty="0" smtClean="0">
                <a:latin typeface="+mn-lt"/>
                <a:cs typeface="Book Antiqua"/>
              </a:rPr>
              <a:t>proposal</a:t>
            </a:r>
          </a:p>
          <a:p>
            <a:pPr marL="0" indent="0" algn="just" eaLnBrk="1" hangingPunct="1">
              <a:lnSpc>
                <a:spcPct val="100000"/>
              </a:lnSpc>
              <a:buClr>
                <a:schemeClr val="accent3"/>
              </a:buClr>
              <a:buNone/>
            </a:pPr>
            <a:endParaRPr lang="en-US" dirty="0">
              <a:latin typeface="+mn-lt"/>
              <a:cs typeface="Book Antiqua"/>
            </a:endParaRPr>
          </a:p>
          <a:p>
            <a:pPr algn="just" eaLnBrk="1" hangingPunct="1">
              <a:lnSpc>
                <a:spcPct val="100000"/>
              </a:lnSpc>
              <a:buClr>
                <a:schemeClr val="accent3"/>
              </a:buClr>
            </a:pPr>
            <a:r>
              <a:rPr lang="en-US" dirty="0">
                <a:latin typeface="+mn-lt"/>
                <a:cs typeface="Book Antiqua"/>
              </a:rPr>
              <a:t>Voluntary Committed Cost Share cannot be used as a factor during the merit review of the </a:t>
            </a:r>
            <a:r>
              <a:rPr lang="en-US" dirty="0" smtClean="0">
                <a:latin typeface="+mn-lt"/>
                <a:cs typeface="Book Antiqua"/>
              </a:rPr>
              <a:t>proposal</a:t>
            </a:r>
          </a:p>
          <a:p>
            <a:pPr marL="0" indent="0" algn="just" eaLnBrk="1" hangingPunct="1">
              <a:lnSpc>
                <a:spcPct val="100000"/>
              </a:lnSpc>
              <a:buClr>
                <a:schemeClr val="accent3"/>
              </a:buClr>
              <a:buNone/>
            </a:pPr>
            <a:endParaRPr lang="en-US" dirty="0">
              <a:latin typeface="+mn-lt"/>
              <a:cs typeface="Book Antiqua"/>
            </a:endParaRPr>
          </a:p>
          <a:p>
            <a:pPr algn="just" eaLnBrk="1" hangingPunct="1">
              <a:lnSpc>
                <a:spcPct val="100000"/>
              </a:lnSpc>
              <a:buClr>
                <a:schemeClr val="accent3"/>
              </a:buClr>
            </a:pPr>
            <a:r>
              <a:rPr lang="en-US" dirty="0">
                <a:latin typeface="+mn-lt"/>
                <a:cs typeface="Book Antiqua"/>
              </a:rPr>
              <a:t>Cost Sharing may only be offered/considered when it’s required by regulation and transparently displayed in the funding opportunity</a:t>
            </a:r>
          </a:p>
          <a:p>
            <a:pPr algn="just" eaLnBrk="1" hangingPunct="1">
              <a:lnSpc>
                <a:spcPct val="100000"/>
              </a:lnSpc>
              <a:buClr>
                <a:schemeClr val="accent3"/>
              </a:buClr>
            </a:pPr>
            <a:endParaRPr lang="en-US" dirty="0">
              <a:latin typeface="+mn-lt"/>
              <a:cs typeface="Book Antiqua"/>
            </a:endParaRPr>
          </a:p>
          <a:p>
            <a:pPr algn="just" eaLnBrk="1" hangingPunct="1">
              <a:lnSpc>
                <a:spcPct val="100000"/>
              </a:lnSpc>
              <a:buClr>
                <a:schemeClr val="accent3"/>
              </a:buClr>
              <a:buFont typeface="Arial" charset="0"/>
              <a:buNone/>
            </a:pPr>
            <a:r>
              <a:rPr lang="en-US" i="1" u="sng" dirty="0">
                <a:latin typeface="+mn-lt"/>
                <a:cs typeface="Book Antiqua"/>
              </a:rPr>
              <a:t>Conversation point:</a:t>
            </a:r>
            <a:r>
              <a:rPr lang="en-US" dirty="0">
                <a:latin typeface="+mn-lt"/>
                <a:cs typeface="Book Antiqua"/>
              </a:rPr>
              <a:t> This is a great clarification that is similar to NSF’s policy on cost share.</a:t>
            </a:r>
          </a:p>
          <a:p>
            <a:pPr lvl="1" eaLnBrk="1" hangingPunct="1">
              <a:lnSpc>
                <a:spcPct val="100000"/>
              </a:lnSpc>
            </a:pPr>
            <a:endParaRPr lang="en-US"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19</a:t>
            </a:fld>
            <a:endParaRPr lang="en-US"/>
          </a:p>
        </p:txBody>
      </p:sp>
    </p:spTree>
    <p:extLst>
      <p:ext uri="{BB962C8B-B14F-4D97-AF65-F5344CB8AC3E}">
        <p14:creationId xmlns:p14="http://schemas.microsoft.com/office/powerpoint/2010/main" val="72255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lnSpc>
                <a:spcPct val="100000"/>
              </a:lnSpc>
            </a:pPr>
            <a:r>
              <a:rPr lang="en-US" sz="2400" dirty="0" smtClean="0">
                <a:solidFill>
                  <a:schemeClr val="accent3"/>
                </a:solidFill>
                <a:latin typeface="+mn-lt"/>
                <a:cs typeface="Book Antiqua"/>
              </a:rPr>
              <a:t>GUIDANCE REFORM HISTORY</a:t>
            </a:r>
            <a:endParaRPr lang="en-US" sz="2400" dirty="0">
              <a:solidFill>
                <a:schemeClr val="accent3"/>
              </a:solidFill>
              <a:latin typeface="+mn-lt"/>
              <a:cs typeface="Book Antiqua"/>
            </a:endParaRPr>
          </a:p>
        </p:txBody>
      </p:sp>
      <p:pic>
        <p:nvPicPr>
          <p:cNvPr id="2" name="Content Placeholder 1" descr="1.png"/>
          <p:cNvPicPr>
            <a:picLocks noGrp="1" noChangeAspect="1"/>
          </p:cNvPicPr>
          <p:nvPr>
            <p:ph sz="quarter" idx="1"/>
          </p:nvPr>
        </p:nvPicPr>
        <p:blipFill>
          <a:blip r:embed="rId2">
            <a:extLst>
              <a:ext uri="{28A0092B-C50C-407E-A947-70E740481C1C}">
                <a14:useLocalDpi xmlns:a14="http://schemas.microsoft.com/office/drawing/2010/main" val="0"/>
              </a:ext>
            </a:extLst>
          </a:blip>
          <a:srcRect l="-11499" r="-11499"/>
          <a:stretch>
            <a:fillRect/>
          </a:stretch>
        </p:blipFill>
        <p:spPr>
          <a:xfrm>
            <a:off x="301752" y="1527048"/>
            <a:ext cx="8302841" cy="4581810"/>
          </a:xfrm>
        </p:spPr>
      </p:pic>
      <p:sp>
        <p:nvSpPr>
          <p:cNvPr id="3" name="Slide Number Placeholder 2"/>
          <p:cNvSpPr>
            <a:spLocks noGrp="1"/>
          </p:cNvSpPr>
          <p:nvPr>
            <p:ph type="sldNum" sz="quarter" idx="12"/>
          </p:nvPr>
        </p:nvSpPr>
        <p:spPr/>
        <p:txBody>
          <a:bodyPr/>
          <a:lstStyle/>
          <a:p>
            <a:fld id="{23C746EB-EFA0-654F-A6C0-8370E54F9FE1}" type="slidenum">
              <a:rPr lang="en-US" smtClean="0"/>
              <a:pPr/>
              <a:t>2</a:t>
            </a:fld>
            <a:endParaRPr lang="en-US"/>
          </a:p>
        </p:txBody>
      </p:sp>
    </p:spTree>
    <p:extLst>
      <p:ext uri="{BB962C8B-B14F-4D97-AF65-F5344CB8AC3E}">
        <p14:creationId xmlns:p14="http://schemas.microsoft.com/office/powerpoint/2010/main" val="1992668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lnSpc>
                <a:spcPct val="100000"/>
              </a:lnSpc>
            </a:pPr>
            <a:r>
              <a:rPr lang="en-US" b="1" dirty="0">
                <a:cs typeface="Book Antiqua"/>
              </a:rPr>
              <a:t>Key Sections – Subpart D</a:t>
            </a:r>
            <a:br>
              <a:rPr lang="en-US" b="1" dirty="0">
                <a:cs typeface="Book Antiqua"/>
              </a:rPr>
            </a:br>
            <a:r>
              <a:rPr lang="en-US" b="1" dirty="0" smtClean="0">
                <a:cs typeface="Book Antiqua"/>
              </a:rPr>
              <a:t>200.307</a:t>
            </a:r>
            <a:endParaRPr lang="en-US" dirty="0">
              <a:latin typeface="+mn-lt"/>
              <a:cs typeface="Book Antiqua"/>
            </a:endParaRPr>
          </a:p>
        </p:txBody>
      </p:sp>
      <p:sp>
        <p:nvSpPr>
          <p:cNvPr id="3" name="Content Placeholder 2"/>
          <p:cNvSpPr>
            <a:spLocks noGrp="1"/>
          </p:cNvSpPr>
          <p:nvPr>
            <p:ph sz="quarter" idx="1"/>
          </p:nvPr>
        </p:nvSpPr>
        <p:spPr/>
        <p:txBody>
          <a:bodyPr>
            <a:normAutofit fontScale="47500" lnSpcReduction="20000"/>
          </a:bodyPr>
          <a:lstStyle/>
          <a:p>
            <a:pPr marL="0" indent="0">
              <a:lnSpc>
                <a:spcPct val="120000"/>
              </a:lnSpc>
              <a:buClr>
                <a:schemeClr val="accent3"/>
              </a:buClr>
              <a:buNone/>
            </a:pPr>
            <a:r>
              <a:rPr lang="en-US" sz="3600" b="1" dirty="0" smtClean="0">
                <a:latin typeface="+mn-lt"/>
                <a:cs typeface="Book Antiqua"/>
              </a:rPr>
              <a:t>PROGRAM INCOME (PI)</a:t>
            </a:r>
          </a:p>
          <a:p>
            <a:pPr marL="0" indent="0">
              <a:lnSpc>
                <a:spcPct val="120000"/>
              </a:lnSpc>
              <a:buClr>
                <a:schemeClr val="accent3"/>
              </a:buClr>
              <a:buNone/>
            </a:pPr>
            <a:r>
              <a:rPr lang="en-US" sz="3600" b="1" dirty="0" smtClean="0">
                <a:latin typeface="+mn-lt"/>
                <a:cs typeface="Book Antiqua"/>
              </a:rPr>
              <a:t>§</a:t>
            </a:r>
            <a:r>
              <a:rPr lang="en-US" sz="3600" b="1" dirty="0">
                <a:latin typeface="+mn-lt"/>
                <a:cs typeface="Book Antiqua"/>
              </a:rPr>
              <a:t>200.307</a:t>
            </a:r>
            <a:endParaRPr lang="en-US" sz="3600" dirty="0">
              <a:latin typeface="+mn-lt"/>
              <a:cs typeface="Book Antiqua"/>
            </a:endParaRPr>
          </a:p>
          <a:p>
            <a:pPr algn="just">
              <a:lnSpc>
                <a:spcPct val="120000"/>
              </a:lnSpc>
              <a:buClr>
                <a:schemeClr val="accent3"/>
              </a:buClr>
            </a:pPr>
            <a:r>
              <a:rPr lang="en-US" dirty="0">
                <a:latin typeface="+mn-lt"/>
                <a:cs typeface="Book Antiqua"/>
              </a:rPr>
              <a:t>Income from license </a:t>
            </a:r>
            <a:r>
              <a:rPr lang="en-US" b="1" dirty="0">
                <a:latin typeface="+mn-lt"/>
                <a:cs typeface="Book Antiqua"/>
              </a:rPr>
              <a:t>fees and royalties on research funded </a:t>
            </a:r>
            <a:r>
              <a:rPr lang="en-US" dirty="0">
                <a:latin typeface="+mn-lt"/>
                <a:cs typeface="Book Antiqua"/>
              </a:rPr>
              <a:t>by a Federal award should be excluded from the definition of program income. US law or statute takes precedent over the Uniform Guidance</a:t>
            </a:r>
            <a:r>
              <a:rPr lang="en-US" dirty="0" smtClean="0">
                <a:latin typeface="+mn-lt"/>
                <a:cs typeface="Book Antiqua"/>
              </a:rPr>
              <a:t>.</a:t>
            </a:r>
          </a:p>
          <a:p>
            <a:pPr marL="0" indent="0" algn="just">
              <a:lnSpc>
                <a:spcPct val="120000"/>
              </a:lnSpc>
              <a:buClr>
                <a:schemeClr val="accent3"/>
              </a:buClr>
              <a:buNone/>
            </a:pPr>
            <a:endParaRPr lang="en-US" dirty="0">
              <a:latin typeface="+mn-lt"/>
              <a:cs typeface="Book Antiqua"/>
            </a:endParaRPr>
          </a:p>
          <a:p>
            <a:pPr algn="just">
              <a:lnSpc>
                <a:spcPct val="120000"/>
              </a:lnSpc>
              <a:buClr>
                <a:schemeClr val="accent3"/>
              </a:buClr>
            </a:pPr>
            <a:r>
              <a:rPr lang="en-US" dirty="0">
                <a:latin typeface="+mn-lt"/>
                <a:cs typeface="Book Antiqua"/>
              </a:rPr>
              <a:t>The guidance in section 200.400(g) states that the non-Federal entity may not earn or keep any profit resulting from Federal financial assistance, </a:t>
            </a:r>
            <a:r>
              <a:rPr lang="en-US" b="1" dirty="0">
                <a:latin typeface="+mn-lt"/>
                <a:cs typeface="Book Antiqua"/>
              </a:rPr>
              <a:t>unless expressly authorized by the terms and conditions of the Federal award</a:t>
            </a:r>
            <a:r>
              <a:rPr lang="en-US" b="1" dirty="0" smtClean="0">
                <a:latin typeface="+mn-lt"/>
                <a:cs typeface="Book Antiqua"/>
              </a:rPr>
              <a:t>.</a:t>
            </a:r>
          </a:p>
          <a:p>
            <a:pPr marL="0" indent="0" algn="just">
              <a:lnSpc>
                <a:spcPct val="120000"/>
              </a:lnSpc>
              <a:buClr>
                <a:schemeClr val="accent3"/>
              </a:buClr>
              <a:buNone/>
            </a:pPr>
            <a:endParaRPr lang="en-US" dirty="0">
              <a:latin typeface="+mn-lt"/>
              <a:cs typeface="Book Antiqua"/>
            </a:endParaRPr>
          </a:p>
          <a:p>
            <a:pPr algn="just">
              <a:lnSpc>
                <a:spcPct val="120000"/>
              </a:lnSpc>
              <a:buClr>
                <a:schemeClr val="accent3"/>
              </a:buClr>
            </a:pPr>
            <a:r>
              <a:rPr lang="en-US" dirty="0">
                <a:latin typeface="+mn-lt"/>
                <a:cs typeface="Book Antiqua"/>
              </a:rPr>
              <a:t>If the Federal agency does not specify in its regulations or the terms and conditions of the Federal award how program income is to be used, the </a:t>
            </a:r>
            <a:r>
              <a:rPr lang="en-US" b="1" dirty="0">
                <a:latin typeface="+mn-lt"/>
                <a:cs typeface="Book Antiqua"/>
              </a:rPr>
              <a:t>Addition method must apply</a:t>
            </a:r>
            <a:r>
              <a:rPr lang="en-US" dirty="0">
                <a:latin typeface="+mn-lt"/>
                <a:cs typeface="Book Antiqua"/>
              </a:rPr>
              <a:t>.  When the Federal awarding agency authorizes the Addition method or Cost sharing or matching, program income in excess of the amounts specified must also be deducted from expenditures</a:t>
            </a:r>
            <a:r>
              <a:rPr lang="en-US" dirty="0" smtClean="0">
                <a:latin typeface="+mn-lt"/>
                <a:cs typeface="Book Antiqua"/>
              </a:rPr>
              <a:t>.</a:t>
            </a:r>
          </a:p>
          <a:p>
            <a:pPr marL="0" indent="0" algn="just">
              <a:lnSpc>
                <a:spcPct val="120000"/>
              </a:lnSpc>
              <a:buClr>
                <a:schemeClr val="accent3"/>
              </a:buClr>
              <a:buNone/>
            </a:pPr>
            <a:endParaRPr lang="en-US" dirty="0">
              <a:latin typeface="+mn-lt"/>
              <a:cs typeface="Book Antiqua"/>
            </a:endParaRPr>
          </a:p>
          <a:p>
            <a:pPr algn="just">
              <a:lnSpc>
                <a:spcPct val="120000"/>
              </a:lnSpc>
              <a:buClr>
                <a:schemeClr val="accent3"/>
              </a:buClr>
            </a:pPr>
            <a:r>
              <a:rPr lang="en-US" dirty="0">
                <a:latin typeface="+mn-lt"/>
                <a:cs typeface="Book Antiqua"/>
              </a:rPr>
              <a:t>The default to the Addition method for IHEs and nonprofit research institutions standardizes this practice. Under A-110, standard use of the Addition method for IHEs and nonprofit research institutions is not specified as the default.</a:t>
            </a:r>
          </a:p>
          <a:p>
            <a:pPr>
              <a:lnSpc>
                <a:spcPct val="120000"/>
              </a:lnSpc>
            </a:pPr>
            <a:endParaRPr lang="en-US" dirty="0">
              <a:latin typeface="+mn-lt"/>
              <a:cs typeface="Book Antiqua"/>
            </a:endParaRPr>
          </a:p>
        </p:txBody>
      </p:sp>
      <p:sp>
        <p:nvSpPr>
          <p:cNvPr id="5" name="Slide Number Placeholder 4"/>
          <p:cNvSpPr>
            <a:spLocks noGrp="1"/>
          </p:cNvSpPr>
          <p:nvPr>
            <p:ph type="sldNum" sz="quarter" idx="12"/>
          </p:nvPr>
        </p:nvSpPr>
        <p:spPr/>
        <p:txBody>
          <a:bodyPr/>
          <a:lstStyle/>
          <a:p>
            <a:fld id="{23C746EB-EFA0-654F-A6C0-8370E54F9FE1}" type="slidenum">
              <a:rPr lang="en-US" smtClean="0"/>
              <a:pPr/>
              <a:t>20</a:t>
            </a:fld>
            <a:endParaRPr lang="en-US"/>
          </a:p>
        </p:txBody>
      </p:sp>
    </p:spTree>
    <p:extLst>
      <p:ext uri="{BB962C8B-B14F-4D97-AF65-F5344CB8AC3E}">
        <p14:creationId xmlns:p14="http://schemas.microsoft.com/office/powerpoint/2010/main" val="303657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27708"/>
            <a:ext cx="8534400" cy="698664"/>
          </a:xfrm>
        </p:spPr>
        <p:txBody>
          <a:bodyPr>
            <a:normAutofit fontScale="90000"/>
          </a:bodyPr>
          <a:lstStyle/>
          <a:p>
            <a:pPr algn="l"/>
            <a:r>
              <a:rPr lang="en-US" b="1" dirty="0" smtClean="0">
                <a:cs typeface="Book Antiqua"/>
              </a:rPr>
              <a:t/>
            </a:r>
            <a:br>
              <a:rPr lang="en-US" b="1" dirty="0" smtClean="0">
                <a:cs typeface="Book Antiqua"/>
              </a:rPr>
            </a:br>
            <a:r>
              <a:rPr lang="en-US" b="1" dirty="0" smtClean="0">
                <a:cs typeface="Book Antiqua"/>
              </a:rPr>
              <a:t>Key </a:t>
            </a:r>
            <a:r>
              <a:rPr lang="en-US" b="1" dirty="0">
                <a:cs typeface="Book Antiqua"/>
              </a:rPr>
              <a:t>Sections – Subpart </a:t>
            </a:r>
            <a:r>
              <a:rPr lang="en-US" b="1" dirty="0" smtClean="0">
                <a:cs typeface="Book Antiqua"/>
              </a:rPr>
              <a:t>D</a:t>
            </a:r>
            <a:r>
              <a:rPr lang="en-US" b="1" dirty="0">
                <a:cs typeface="Book Antiqua"/>
              </a:rPr>
              <a:t/>
            </a:r>
            <a:br>
              <a:rPr lang="en-US" b="1" dirty="0">
                <a:cs typeface="Book Antiqua"/>
              </a:rPr>
            </a:br>
            <a:r>
              <a:rPr lang="en-US" b="1" dirty="0" smtClean="0">
                <a:cs typeface="Book Antiqua"/>
              </a:rPr>
              <a:t>200.308</a:t>
            </a:r>
            <a:endParaRPr lang="en-US" b="1" dirty="0">
              <a:latin typeface="+mn-lt"/>
              <a:cs typeface="Book Antiqua"/>
            </a:endParaRPr>
          </a:p>
        </p:txBody>
      </p:sp>
      <p:sp>
        <p:nvSpPr>
          <p:cNvPr id="3" name="Content Placeholder 2"/>
          <p:cNvSpPr>
            <a:spLocks noGrp="1"/>
          </p:cNvSpPr>
          <p:nvPr>
            <p:ph idx="1"/>
          </p:nvPr>
        </p:nvSpPr>
        <p:spPr>
          <a:xfrm>
            <a:off x="440598" y="1477207"/>
            <a:ext cx="8297884" cy="4949941"/>
          </a:xfrm>
        </p:spPr>
        <p:txBody>
          <a:bodyPr>
            <a:normAutofit fontScale="85000" lnSpcReduction="20000"/>
          </a:bodyPr>
          <a:lstStyle/>
          <a:p>
            <a:pPr marL="0" indent="0" algn="just">
              <a:lnSpc>
                <a:spcPct val="120000"/>
              </a:lnSpc>
              <a:buClr>
                <a:schemeClr val="accent3"/>
              </a:buClr>
              <a:buNone/>
            </a:pPr>
            <a:r>
              <a:rPr lang="en-US" sz="2400" b="1" dirty="0">
                <a:latin typeface="+mn-lt"/>
                <a:cs typeface="Book Antiqua"/>
              </a:rPr>
              <a:t>§200.308 </a:t>
            </a:r>
            <a:endParaRPr lang="en-US" sz="2400" b="1" dirty="0" smtClean="0">
              <a:latin typeface="+mn-lt"/>
              <a:cs typeface="Book Antiqua"/>
            </a:endParaRPr>
          </a:p>
          <a:p>
            <a:pPr marL="0" indent="0" algn="just">
              <a:lnSpc>
                <a:spcPct val="120000"/>
              </a:lnSpc>
              <a:buClr>
                <a:schemeClr val="accent3"/>
              </a:buClr>
              <a:buNone/>
            </a:pPr>
            <a:r>
              <a:rPr lang="en-US" b="1" dirty="0" smtClean="0">
                <a:latin typeface="+mn-lt"/>
                <a:cs typeface="Book Antiqua"/>
              </a:rPr>
              <a:t>Revision </a:t>
            </a:r>
            <a:r>
              <a:rPr lang="en-US" b="1" dirty="0">
                <a:latin typeface="+mn-lt"/>
                <a:cs typeface="Book Antiqua"/>
              </a:rPr>
              <a:t>of budget </a:t>
            </a:r>
            <a:endParaRPr lang="en-US" dirty="0" smtClean="0">
              <a:latin typeface="+mn-lt"/>
              <a:cs typeface="Book Antiqua"/>
            </a:endParaRPr>
          </a:p>
          <a:p>
            <a:pPr algn="just">
              <a:lnSpc>
                <a:spcPct val="120000"/>
              </a:lnSpc>
              <a:buClr>
                <a:schemeClr val="accent3"/>
              </a:buClr>
            </a:pPr>
            <a:r>
              <a:rPr lang="en-US" dirty="0" smtClean="0">
                <a:latin typeface="+mn-lt"/>
                <a:cs typeface="Book Antiqua"/>
              </a:rPr>
              <a:t>For </a:t>
            </a:r>
            <a:r>
              <a:rPr lang="en-US" dirty="0">
                <a:latin typeface="+mn-lt"/>
                <a:cs typeface="Book Antiqua"/>
              </a:rPr>
              <a:t>non-construction Federal awards, recipients must request prior approvals from Federal awarding agencies for one or more of the following program or budget-related </a:t>
            </a:r>
            <a:r>
              <a:rPr lang="en-US" dirty="0" smtClean="0">
                <a:latin typeface="+mn-lt"/>
                <a:cs typeface="Book Antiqua"/>
              </a:rPr>
              <a:t>reasons:</a:t>
            </a:r>
          </a:p>
          <a:p>
            <a:pPr lvl="1" algn="just">
              <a:lnSpc>
                <a:spcPct val="120000"/>
              </a:lnSpc>
              <a:buClr>
                <a:schemeClr val="accent3"/>
              </a:buClr>
            </a:pPr>
            <a:r>
              <a:rPr lang="en-US" dirty="0" smtClean="0">
                <a:latin typeface="+mn-lt"/>
                <a:cs typeface="Book Antiqua"/>
              </a:rPr>
              <a:t>The </a:t>
            </a:r>
            <a:r>
              <a:rPr lang="en-US" dirty="0">
                <a:latin typeface="+mn-lt"/>
                <a:cs typeface="Book Antiqua"/>
              </a:rPr>
              <a:t>disengagement from the project for more than three months, or a 25 percent reduction in time devoted to the project, by the approved project director or principal investigator </a:t>
            </a:r>
            <a:endParaRPr lang="en-US" dirty="0" smtClean="0">
              <a:latin typeface="+mn-lt"/>
              <a:cs typeface="Book Antiqua"/>
            </a:endParaRPr>
          </a:p>
          <a:p>
            <a:pPr algn="just">
              <a:lnSpc>
                <a:spcPct val="120000"/>
              </a:lnSpc>
              <a:buClr>
                <a:schemeClr val="accent3"/>
              </a:buClr>
            </a:pPr>
            <a:r>
              <a:rPr lang="en-US" dirty="0" smtClean="0">
                <a:latin typeface="+mn-lt"/>
                <a:cs typeface="Book Antiqua"/>
              </a:rPr>
              <a:t>New language added to reflect that project directors can be away from campus and remain engaged in the project at the proposed and awarded levels. </a:t>
            </a:r>
          </a:p>
          <a:p>
            <a:pPr algn="just">
              <a:lnSpc>
                <a:spcPct val="120000"/>
              </a:lnSpc>
              <a:buClr>
                <a:schemeClr val="accent3"/>
              </a:buClr>
            </a:pPr>
            <a:r>
              <a:rPr lang="en-US" dirty="0" smtClean="0">
                <a:latin typeface="+mn-lt"/>
                <a:cs typeface="Book Antiqua"/>
              </a:rPr>
              <a:t>“Disengagement” from the project for more than three months, rather than “absence” from the project (A-21).</a:t>
            </a:r>
          </a:p>
          <a:p>
            <a:pPr marL="0" indent="0">
              <a:lnSpc>
                <a:spcPct val="120000"/>
              </a:lnSpc>
              <a:buNone/>
            </a:pP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21</a:t>
            </a:fld>
            <a:endParaRPr lang="en-US"/>
          </a:p>
        </p:txBody>
      </p:sp>
    </p:spTree>
    <p:extLst>
      <p:ext uri="{BB962C8B-B14F-4D97-AF65-F5344CB8AC3E}">
        <p14:creationId xmlns:p14="http://schemas.microsoft.com/office/powerpoint/2010/main" val="1361445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1752" y="228600"/>
            <a:ext cx="8534400" cy="1054238"/>
          </a:xfrm>
        </p:spPr>
        <p:txBody>
          <a:bodyPr>
            <a:normAutofit fontScale="90000"/>
          </a:bodyPr>
          <a:lstStyle/>
          <a:p>
            <a:pPr algn="l" eaLnBrk="1" hangingPunct="1">
              <a:lnSpc>
                <a:spcPct val="100000"/>
              </a:lnSpc>
            </a:pPr>
            <a:r>
              <a:rPr lang="en-US" b="1" dirty="0">
                <a:latin typeface="+mn-lt"/>
                <a:cs typeface="Book Antiqua"/>
              </a:rPr>
              <a:t>Key Sections – Subpart D</a:t>
            </a:r>
            <a:br>
              <a:rPr lang="en-US" b="1" dirty="0">
                <a:latin typeface="+mn-lt"/>
                <a:cs typeface="Book Antiqua"/>
              </a:rPr>
            </a:br>
            <a:r>
              <a:rPr lang="en-US" b="1" dirty="0">
                <a:latin typeface="+mn-lt"/>
                <a:cs typeface="Book Antiqua"/>
              </a:rPr>
              <a:t>200.313 Equipment</a:t>
            </a:r>
          </a:p>
        </p:txBody>
      </p:sp>
      <p:sp>
        <p:nvSpPr>
          <p:cNvPr id="18435" name="Content Placeholder 2"/>
          <p:cNvSpPr>
            <a:spLocks noGrp="1"/>
          </p:cNvSpPr>
          <p:nvPr>
            <p:ph idx="1"/>
          </p:nvPr>
        </p:nvSpPr>
        <p:spPr/>
        <p:txBody>
          <a:bodyPr>
            <a:normAutofit/>
          </a:bodyPr>
          <a:lstStyle/>
          <a:p>
            <a:pPr algn="just" eaLnBrk="1" hangingPunct="1">
              <a:lnSpc>
                <a:spcPct val="100000"/>
              </a:lnSpc>
              <a:buClr>
                <a:schemeClr val="accent3"/>
              </a:buClr>
            </a:pPr>
            <a:r>
              <a:rPr lang="en-US" dirty="0">
                <a:latin typeface="+mn-lt"/>
                <a:cs typeface="Book Antiqua"/>
              </a:rPr>
              <a:t>Property records must contain percentage of federal participation in the project costs for the federal award that the equipment was purchased.  </a:t>
            </a:r>
            <a:r>
              <a:rPr lang="en-US" u="sng" dirty="0" smtClean="0">
                <a:latin typeface="+mn-lt"/>
                <a:cs typeface="Book Antiqua"/>
              </a:rPr>
              <a:t>Very Confuse</a:t>
            </a:r>
            <a:endParaRPr lang="en-US" u="sng" dirty="0">
              <a:latin typeface="+mn-lt"/>
              <a:cs typeface="Book Antiqua"/>
            </a:endParaRPr>
          </a:p>
          <a:p>
            <a:pPr algn="just" eaLnBrk="1" hangingPunct="1">
              <a:lnSpc>
                <a:spcPct val="100000"/>
              </a:lnSpc>
              <a:buClr>
                <a:schemeClr val="accent3"/>
              </a:buClr>
            </a:pPr>
            <a:r>
              <a:rPr lang="en-US" dirty="0">
                <a:latin typeface="+mn-lt"/>
                <a:cs typeface="Book Antiqua"/>
              </a:rPr>
              <a:t>Property records must contain the “use” of the </a:t>
            </a:r>
            <a:r>
              <a:rPr lang="en-US" dirty="0" smtClean="0">
                <a:latin typeface="+mn-lt"/>
                <a:cs typeface="Book Antiqua"/>
              </a:rPr>
              <a:t>equipment 200.313 (d) (1)</a:t>
            </a:r>
          </a:p>
          <a:p>
            <a:pPr algn="just" eaLnBrk="1" hangingPunct="1">
              <a:lnSpc>
                <a:spcPct val="100000"/>
              </a:lnSpc>
              <a:buClr>
                <a:schemeClr val="accent3"/>
              </a:buClr>
            </a:pPr>
            <a:r>
              <a:rPr lang="en-US" dirty="0" smtClean="0">
                <a:cs typeface="Book Antiqua"/>
              </a:rPr>
              <a:t>Subpart also includes disposition rules</a:t>
            </a:r>
            <a:endParaRPr lang="en-US" dirty="0">
              <a:latin typeface="+mn-lt"/>
              <a:cs typeface="Book Antiqua"/>
            </a:endParaRPr>
          </a:p>
          <a:p>
            <a:pPr algn="just" eaLnBrk="1" hangingPunct="1">
              <a:lnSpc>
                <a:spcPct val="100000"/>
              </a:lnSpc>
              <a:buClr>
                <a:schemeClr val="accent3"/>
              </a:buClr>
            </a:pPr>
            <a:r>
              <a:rPr lang="en-US" i="1" u="sng" dirty="0" smtClean="0">
                <a:latin typeface="+mn-lt"/>
                <a:cs typeface="Book Antiqua"/>
              </a:rPr>
              <a:t>Talking </a:t>
            </a:r>
            <a:r>
              <a:rPr lang="en-US" i="1" u="sng" dirty="0">
                <a:latin typeface="+mn-lt"/>
                <a:cs typeface="Book Antiqua"/>
              </a:rPr>
              <a:t>point: </a:t>
            </a:r>
            <a:r>
              <a:rPr lang="en-US" dirty="0">
                <a:latin typeface="+mn-lt"/>
                <a:cs typeface="Book Antiqua"/>
              </a:rPr>
              <a:t>The guidance isn’t entirely clear, and adds a layer of record keeping elements that </a:t>
            </a:r>
            <a:r>
              <a:rPr lang="en-US" dirty="0" smtClean="0">
                <a:cs typeface="Book Antiqua"/>
              </a:rPr>
              <a:t>for example</a:t>
            </a:r>
            <a:r>
              <a:rPr lang="en-US" dirty="0" smtClean="0">
                <a:latin typeface="+mn-lt"/>
                <a:cs typeface="Book Antiqua"/>
              </a:rPr>
              <a:t> may </a:t>
            </a:r>
            <a:r>
              <a:rPr lang="en-US" dirty="0">
                <a:latin typeface="+mn-lt"/>
                <a:cs typeface="Book Antiqua"/>
              </a:rPr>
              <a:t>need to modify in its tracking </a:t>
            </a:r>
            <a:r>
              <a:rPr lang="en-US" dirty="0" smtClean="0">
                <a:latin typeface="+mn-lt"/>
                <a:cs typeface="Book Antiqua"/>
              </a:rPr>
              <a:t>systems for non-Federal entities (NFE).</a:t>
            </a:r>
            <a:endParaRPr lang="en-US" i="1" u="sng"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22</a:t>
            </a:fld>
            <a:endParaRPr lang="en-US"/>
          </a:p>
        </p:txBody>
      </p:sp>
    </p:spTree>
    <p:extLst>
      <p:ext uri="{BB962C8B-B14F-4D97-AF65-F5344CB8AC3E}">
        <p14:creationId xmlns:p14="http://schemas.microsoft.com/office/powerpoint/2010/main" val="1309062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yellowbook-cpe.com/wp-content/mediafiles/2014/10/procurement-cla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626" y="1283791"/>
            <a:ext cx="6181310" cy="50418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1466" y="409637"/>
            <a:ext cx="6503470" cy="646331"/>
          </a:xfrm>
          <a:prstGeom prst="rect">
            <a:avLst/>
          </a:prstGeom>
          <a:noFill/>
        </p:spPr>
        <p:txBody>
          <a:bodyPr wrap="square" rtlCol="0">
            <a:spAutoFit/>
          </a:bodyPr>
          <a:lstStyle/>
          <a:p>
            <a:pPr algn="ctr"/>
            <a:r>
              <a:rPr lang="en-US" sz="3600" b="1" dirty="0" smtClean="0">
                <a:solidFill>
                  <a:srgbClr val="E2751D"/>
                </a:solidFill>
              </a:rPr>
              <a:t>Procurement Standards - NEW</a:t>
            </a:r>
            <a:endParaRPr lang="en-US" sz="3600" b="1" dirty="0">
              <a:solidFill>
                <a:srgbClr val="E2751D"/>
              </a:solidFill>
            </a:endParaRPr>
          </a:p>
        </p:txBody>
      </p:sp>
      <p:sp>
        <p:nvSpPr>
          <p:cNvPr id="5" name="Slide Number Placeholder 4"/>
          <p:cNvSpPr>
            <a:spLocks noGrp="1"/>
          </p:cNvSpPr>
          <p:nvPr>
            <p:ph type="sldNum" sz="quarter" idx="12"/>
          </p:nvPr>
        </p:nvSpPr>
        <p:spPr/>
        <p:txBody>
          <a:bodyPr/>
          <a:lstStyle/>
          <a:p>
            <a:fld id="{23C746EB-EFA0-654F-A6C0-8370E54F9FE1}" type="slidenum">
              <a:rPr lang="en-US" smtClean="0"/>
              <a:pPr/>
              <a:t>23</a:t>
            </a:fld>
            <a:endParaRPr lang="en-US"/>
          </a:p>
        </p:txBody>
      </p:sp>
    </p:spTree>
    <p:extLst>
      <p:ext uri="{BB962C8B-B14F-4D97-AF65-F5344CB8AC3E}">
        <p14:creationId xmlns:p14="http://schemas.microsoft.com/office/powerpoint/2010/main" val="1109591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yellowbook-cpe.com/wp-content/mediafiles/2014/10/procurement-claw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3212" y="1490166"/>
            <a:ext cx="5948055" cy="46820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3C746EB-EFA0-654F-A6C0-8370E54F9FE1}" type="slidenum">
              <a:rPr lang="en-US" smtClean="0"/>
              <a:pPr/>
              <a:t>24</a:t>
            </a:fld>
            <a:endParaRPr lang="en-US"/>
          </a:p>
        </p:txBody>
      </p:sp>
    </p:spTree>
    <p:extLst>
      <p:ext uri="{BB962C8B-B14F-4D97-AF65-F5344CB8AC3E}">
        <p14:creationId xmlns:p14="http://schemas.microsoft.com/office/powerpoint/2010/main" val="915466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246202"/>
            <a:ext cx="7543800" cy="868184"/>
          </a:xfrm>
        </p:spPr>
        <p:txBody>
          <a:bodyPr>
            <a:normAutofit fontScale="90000"/>
          </a:bodyPr>
          <a:lstStyle/>
          <a:p>
            <a:pPr algn="ctr">
              <a:lnSpc>
                <a:spcPct val="100000"/>
              </a:lnSpc>
            </a:pPr>
            <a:r>
              <a:rPr lang="en-US" sz="6000" b="1" dirty="0" smtClean="0">
                <a:latin typeface="+mn-lt"/>
                <a:cs typeface="Book Antiqua"/>
              </a:rPr>
              <a:t>COMPETITION</a:t>
            </a:r>
            <a:endParaRPr lang="en-US" dirty="0">
              <a:latin typeface="+mn-lt"/>
              <a:cs typeface="Book Antiqua"/>
            </a:endParaRPr>
          </a:p>
        </p:txBody>
      </p:sp>
      <p:sp>
        <p:nvSpPr>
          <p:cNvPr id="3" name="Content Placeholder 2"/>
          <p:cNvSpPr>
            <a:spLocks noGrp="1"/>
          </p:cNvSpPr>
          <p:nvPr>
            <p:ph idx="1"/>
          </p:nvPr>
        </p:nvSpPr>
        <p:spPr>
          <a:xfrm>
            <a:off x="304477" y="1231006"/>
            <a:ext cx="8421326" cy="5018186"/>
          </a:xfrm>
        </p:spPr>
        <p:txBody>
          <a:bodyPr>
            <a:normAutofit/>
          </a:bodyPr>
          <a:lstStyle/>
          <a:p>
            <a:pPr marL="0" lvl="0" indent="0" algn="just">
              <a:buClr>
                <a:schemeClr val="accent3"/>
              </a:buClr>
              <a:buNone/>
            </a:pPr>
            <a:r>
              <a:rPr lang="en-US" b="1" dirty="0" smtClean="0">
                <a:latin typeface="+mn-lt"/>
                <a:cs typeface="Book Antiqua"/>
              </a:rPr>
              <a:t>§200.319</a:t>
            </a:r>
            <a:endParaRPr lang="en-US" dirty="0" smtClean="0">
              <a:latin typeface="+mn-lt"/>
              <a:cs typeface="Book Antiqua"/>
            </a:endParaRPr>
          </a:p>
          <a:p>
            <a:pPr algn="just">
              <a:buClr>
                <a:schemeClr val="accent3"/>
              </a:buClr>
            </a:pPr>
            <a:r>
              <a:rPr lang="en-US" dirty="0">
                <a:latin typeface="+mn-lt"/>
                <a:cs typeface="Book Antiqua"/>
              </a:rPr>
              <a:t>The non-Federal entity must conduct procurements in a manner that prohibits the use of statutorily or administratively imposed state or local geographical preferences in the evaluation of bids or proposals, except in those cases where applicable Federal statutes expressly mandate or encourage geographic preference</a:t>
            </a:r>
            <a:r>
              <a:rPr lang="en-US" dirty="0" smtClean="0">
                <a:latin typeface="+mn-lt"/>
                <a:cs typeface="Book Antiqua"/>
              </a:rPr>
              <a:t>.</a:t>
            </a:r>
          </a:p>
          <a:p>
            <a:pPr marL="0" indent="0" algn="just">
              <a:buClr>
                <a:schemeClr val="accent3"/>
              </a:buClr>
              <a:buNone/>
            </a:pPr>
            <a:endParaRPr lang="en-US" dirty="0" smtClean="0">
              <a:latin typeface="+mn-lt"/>
              <a:cs typeface="Book Antiqua"/>
            </a:endParaRPr>
          </a:p>
          <a:p>
            <a:pPr lvl="0" algn="just">
              <a:buClr>
                <a:schemeClr val="accent3"/>
              </a:buClr>
            </a:pPr>
            <a:r>
              <a:rPr lang="en-US" u="sng" dirty="0" smtClean="0">
                <a:latin typeface="+mn-lt"/>
                <a:cs typeface="Book Antiqua"/>
              </a:rPr>
              <a:t>This </a:t>
            </a:r>
            <a:r>
              <a:rPr lang="en-US" u="sng" dirty="0">
                <a:latin typeface="+mn-lt"/>
                <a:cs typeface="Book Antiqua"/>
              </a:rPr>
              <a:t>could create conflict for public universities </a:t>
            </a:r>
            <a:r>
              <a:rPr lang="en-US" u="sng" dirty="0" smtClean="0">
                <a:latin typeface="+mn-lt"/>
                <a:cs typeface="Book Antiqua"/>
              </a:rPr>
              <a:t>required to </a:t>
            </a:r>
            <a:r>
              <a:rPr lang="en-US" u="sng" dirty="0">
                <a:latin typeface="+mn-lt"/>
                <a:cs typeface="Book Antiqua"/>
              </a:rPr>
              <a:t>follow State </a:t>
            </a:r>
            <a:r>
              <a:rPr lang="en-US" u="sng" dirty="0" smtClean="0">
                <a:latin typeface="+mn-lt"/>
                <a:cs typeface="Book Antiqua"/>
              </a:rPr>
              <a:t>Statute</a:t>
            </a:r>
            <a:endParaRPr lang="en-US" dirty="0" smtClean="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25</a:t>
            </a:fld>
            <a:endParaRPr lang="en-US"/>
          </a:p>
        </p:txBody>
      </p:sp>
    </p:spTree>
    <p:extLst>
      <p:ext uri="{BB962C8B-B14F-4D97-AF65-F5344CB8AC3E}">
        <p14:creationId xmlns:p14="http://schemas.microsoft.com/office/powerpoint/2010/main" val="405746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pPr>
            <a:r>
              <a:rPr lang="en-US" sz="6000" b="1" dirty="0" smtClean="0">
                <a:latin typeface="+mn-lt"/>
                <a:cs typeface="Book Antiqua"/>
              </a:rPr>
              <a:t>Methods of Procurement</a:t>
            </a:r>
            <a:endParaRPr lang="en-US" dirty="0">
              <a:latin typeface="+mn-lt"/>
              <a:cs typeface="Book Antiqua"/>
            </a:endParaRPr>
          </a:p>
        </p:txBody>
      </p:sp>
      <p:sp>
        <p:nvSpPr>
          <p:cNvPr id="3" name="Content Placeholder 2"/>
          <p:cNvSpPr>
            <a:spLocks noGrp="1"/>
          </p:cNvSpPr>
          <p:nvPr>
            <p:ph idx="1"/>
          </p:nvPr>
        </p:nvSpPr>
        <p:spPr/>
        <p:txBody>
          <a:bodyPr>
            <a:normAutofit fontScale="85000" lnSpcReduction="10000"/>
          </a:bodyPr>
          <a:lstStyle/>
          <a:p>
            <a:pPr marL="0" lvl="0" indent="0">
              <a:lnSpc>
                <a:spcPct val="120000"/>
              </a:lnSpc>
              <a:buClr>
                <a:schemeClr val="accent3"/>
              </a:buClr>
              <a:buNone/>
            </a:pPr>
            <a:r>
              <a:rPr lang="en-US" sz="3300" b="1" dirty="0" smtClean="0">
                <a:latin typeface="+mn-lt"/>
                <a:cs typeface="Book Antiqua"/>
              </a:rPr>
              <a:t>§200.320</a:t>
            </a:r>
          </a:p>
          <a:p>
            <a:pPr lvl="0">
              <a:lnSpc>
                <a:spcPct val="120000"/>
              </a:lnSpc>
              <a:buClr>
                <a:schemeClr val="accent3"/>
              </a:buClr>
            </a:pPr>
            <a:r>
              <a:rPr lang="en-US" dirty="0" smtClean="0">
                <a:latin typeface="+mn-lt"/>
                <a:cs typeface="Book Antiqua"/>
              </a:rPr>
              <a:t>A </a:t>
            </a:r>
            <a:r>
              <a:rPr lang="en-US" dirty="0">
                <a:latin typeface="+mn-lt"/>
                <a:cs typeface="Book Antiqua"/>
              </a:rPr>
              <a:t>prescriptive list of 5 procurement methods are provided </a:t>
            </a:r>
          </a:p>
          <a:p>
            <a:pPr lvl="0">
              <a:lnSpc>
                <a:spcPct val="120000"/>
              </a:lnSpc>
              <a:buClr>
                <a:schemeClr val="accent3"/>
              </a:buClr>
            </a:pPr>
            <a:r>
              <a:rPr lang="en-US" dirty="0">
                <a:latin typeface="+mn-lt"/>
                <a:cs typeface="Book Antiqua"/>
              </a:rPr>
              <a:t>New category of “micro-purchase” which appears to allow purchases of up to $3,000 without competition </a:t>
            </a:r>
          </a:p>
          <a:p>
            <a:pPr lvl="0">
              <a:lnSpc>
                <a:spcPct val="120000"/>
              </a:lnSpc>
              <a:buClr>
                <a:schemeClr val="accent3"/>
              </a:buClr>
            </a:pPr>
            <a:r>
              <a:rPr lang="en-US" u="sng" dirty="0" smtClean="0">
                <a:latin typeface="+mn-lt"/>
                <a:cs typeface="Book Antiqua"/>
              </a:rPr>
              <a:t>Small purchases over $3,000 </a:t>
            </a:r>
            <a:r>
              <a:rPr lang="en-US" u="sng" dirty="0">
                <a:latin typeface="+mn-lt"/>
                <a:cs typeface="Book Antiqua"/>
              </a:rPr>
              <a:t>would </a:t>
            </a:r>
            <a:r>
              <a:rPr lang="en-US" u="sng" dirty="0" smtClean="0">
                <a:latin typeface="+mn-lt"/>
                <a:cs typeface="Book Antiqua"/>
              </a:rPr>
              <a:t>rate quotations – at least two</a:t>
            </a:r>
            <a:endParaRPr lang="en-US" b="1" u="sng" dirty="0">
              <a:latin typeface="+mn-lt"/>
              <a:cs typeface="Book Antiqua"/>
            </a:endParaRPr>
          </a:p>
          <a:p>
            <a:pPr lvl="0">
              <a:lnSpc>
                <a:spcPct val="120000"/>
              </a:lnSpc>
              <a:buClr>
                <a:schemeClr val="accent3"/>
              </a:buClr>
            </a:pPr>
            <a:r>
              <a:rPr lang="en-US" dirty="0">
                <a:latin typeface="+mn-lt"/>
                <a:cs typeface="Book Antiqua"/>
              </a:rPr>
              <a:t>Concern: This could have implications on procurement card programs and bid </a:t>
            </a:r>
            <a:r>
              <a:rPr lang="en-US" dirty="0" smtClean="0">
                <a:latin typeface="+mn-lt"/>
                <a:cs typeface="Book Antiqua"/>
              </a:rPr>
              <a:t>thresholds.  The current threshold on P-Cards is $5,000</a:t>
            </a:r>
          </a:p>
          <a:p>
            <a:pPr lvl="0">
              <a:lnSpc>
                <a:spcPct val="120000"/>
              </a:lnSpc>
              <a:buClr>
                <a:schemeClr val="accent3"/>
              </a:buClr>
            </a:pPr>
            <a:r>
              <a:rPr lang="en-US" dirty="0" smtClean="0">
                <a:latin typeface="+mn-lt"/>
                <a:cs typeface="Book Antiqua"/>
              </a:rPr>
              <a:t>COFAR issued FAQ granting a 1-year grace period to review additional options for implementation.  </a:t>
            </a: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26</a:t>
            </a:fld>
            <a:endParaRPr lang="en-US"/>
          </a:p>
        </p:txBody>
      </p:sp>
    </p:spTree>
    <p:extLst>
      <p:ext uri="{BB962C8B-B14F-4D97-AF65-F5344CB8AC3E}">
        <p14:creationId xmlns:p14="http://schemas.microsoft.com/office/powerpoint/2010/main" val="671737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pPr>
            <a:r>
              <a:rPr lang="en-US" sz="6000" b="1" dirty="0">
                <a:latin typeface="+mn-lt"/>
                <a:cs typeface="Book Antiqua"/>
              </a:rPr>
              <a:t>Subrecipient Monitoring </a:t>
            </a:r>
            <a:endParaRPr lang="en-US" dirty="0">
              <a:latin typeface="+mn-lt"/>
              <a:cs typeface="Book Antiqua"/>
            </a:endParaRPr>
          </a:p>
        </p:txBody>
      </p:sp>
      <p:sp>
        <p:nvSpPr>
          <p:cNvPr id="3" name="Content Placeholder 2"/>
          <p:cNvSpPr>
            <a:spLocks noGrp="1"/>
          </p:cNvSpPr>
          <p:nvPr>
            <p:ph idx="1"/>
          </p:nvPr>
        </p:nvSpPr>
        <p:spPr>
          <a:xfrm>
            <a:off x="248109" y="1541997"/>
            <a:ext cx="8277095" cy="4712890"/>
          </a:xfrm>
        </p:spPr>
        <p:txBody>
          <a:bodyPr>
            <a:normAutofit lnSpcReduction="10000"/>
          </a:bodyPr>
          <a:lstStyle/>
          <a:p>
            <a:pPr algn="just">
              <a:lnSpc>
                <a:spcPct val="100000"/>
              </a:lnSpc>
              <a:buClr>
                <a:schemeClr val="accent3"/>
              </a:buClr>
            </a:pPr>
            <a:r>
              <a:rPr lang="en-US" altLang="en-US" sz="2800" b="1" dirty="0" smtClean="0">
                <a:latin typeface="+mn-lt"/>
                <a:cs typeface="Book Antiqua"/>
              </a:rPr>
              <a:t>§200.330 </a:t>
            </a:r>
            <a:r>
              <a:rPr lang="en-US" altLang="en-US" sz="2800" dirty="0">
                <a:latin typeface="+mn-lt"/>
                <a:cs typeface="Book Antiqua"/>
              </a:rPr>
              <a:t>Vendor vs. subrecipient classification</a:t>
            </a:r>
          </a:p>
          <a:p>
            <a:pPr lvl="1" algn="just">
              <a:lnSpc>
                <a:spcPct val="100000"/>
              </a:lnSpc>
              <a:buClr>
                <a:schemeClr val="accent3"/>
              </a:buClr>
            </a:pPr>
            <a:r>
              <a:rPr lang="en-US" altLang="en-US" sz="2000" dirty="0">
                <a:latin typeface="+mn-lt"/>
                <a:cs typeface="Book Antiqua"/>
              </a:rPr>
              <a:t>Clarification that pass-through entity </a:t>
            </a:r>
            <a:r>
              <a:rPr lang="en-US" altLang="en-US" sz="2000" dirty="0" smtClean="0">
                <a:latin typeface="+mn-lt"/>
                <a:cs typeface="Book Antiqua"/>
              </a:rPr>
              <a:t>must make determination classification</a:t>
            </a:r>
            <a:endParaRPr lang="en-US" altLang="en-US" sz="2000" dirty="0">
              <a:latin typeface="+mn-lt"/>
              <a:cs typeface="Book Antiqua"/>
            </a:endParaRPr>
          </a:p>
          <a:p>
            <a:pPr lvl="1" algn="just">
              <a:lnSpc>
                <a:spcPct val="100000"/>
              </a:lnSpc>
              <a:buClr>
                <a:schemeClr val="accent3"/>
              </a:buClr>
            </a:pPr>
            <a:r>
              <a:rPr lang="en-US" altLang="en-US" sz="2000" dirty="0">
                <a:latin typeface="+mn-lt"/>
                <a:cs typeface="Book Antiqua"/>
              </a:rPr>
              <a:t>Each agency may supply and require pass-through entities to  comply with additional guidance to support their </a:t>
            </a:r>
            <a:r>
              <a:rPr lang="en-US" altLang="en-US" sz="2000" dirty="0" smtClean="0">
                <a:latin typeface="+mn-lt"/>
                <a:cs typeface="Book Antiqua"/>
              </a:rPr>
              <a:t>classifications</a:t>
            </a:r>
            <a:br>
              <a:rPr lang="en-US" altLang="en-US" sz="2000" dirty="0" smtClean="0">
                <a:latin typeface="+mn-lt"/>
                <a:cs typeface="Book Antiqua"/>
              </a:rPr>
            </a:br>
            <a:endParaRPr lang="en-US" altLang="en-US" sz="2000" dirty="0">
              <a:latin typeface="+mn-lt"/>
              <a:cs typeface="Book Antiqua"/>
            </a:endParaRPr>
          </a:p>
          <a:p>
            <a:pPr algn="just">
              <a:lnSpc>
                <a:spcPct val="100000"/>
              </a:lnSpc>
              <a:buClr>
                <a:schemeClr val="accent3"/>
              </a:buClr>
            </a:pPr>
            <a:r>
              <a:rPr lang="en-US" altLang="en-US" sz="2800" b="1" dirty="0" smtClean="0">
                <a:latin typeface="+mn-lt"/>
                <a:cs typeface="Book Antiqua"/>
              </a:rPr>
              <a:t>§200.331 </a:t>
            </a:r>
            <a:r>
              <a:rPr lang="en-US" altLang="en-US" sz="2800" dirty="0" smtClean="0">
                <a:latin typeface="+mn-lt"/>
                <a:cs typeface="Book Antiqua"/>
              </a:rPr>
              <a:t>Probable increase in subrecipient monitoring burdens</a:t>
            </a:r>
          </a:p>
          <a:p>
            <a:pPr lvl="1" algn="just">
              <a:lnSpc>
                <a:spcPct val="100000"/>
              </a:lnSpc>
              <a:buClr>
                <a:schemeClr val="accent3"/>
              </a:buClr>
            </a:pPr>
            <a:r>
              <a:rPr lang="en-US" altLang="en-US" sz="2000" dirty="0" smtClean="0">
                <a:latin typeface="+mn-lt"/>
                <a:cs typeface="Book Antiqua"/>
              </a:rPr>
              <a:t>Explicit list </a:t>
            </a:r>
            <a:r>
              <a:rPr lang="en-US" altLang="en-US" sz="2000" dirty="0">
                <a:latin typeface="+mn-lt"/>
                <a:cs typeface="Book Antiqua"/>
              </a:rPr>
              <a:t>of mandatory and optional factors to be included in subrecipient monitoring</a:t>
            </a:r>
          </a:p>
          <a:p>
            <a:pPr lvl="1" algn="just">
              <a:lnSpc>
                <a:spcPct val="100000"/>
              </a:lnSpc>
              <a:buClr>
                <a:schemeClr val="accent3"/>
              </a:buClr>
            </a:pPr>
            <a:r>
              <a:rPr lang="en-US" altLang="en-US" sz="2000" b="1" u="sng" dirty="0">
                <a:latin typeface="+mn-lt"/>
                <a:cs typeface="Book Antiqua"/>
              </a:rPr>
              <a:t>New obligation to review </a:t>
            </a:r>
            <a:r>
              <a:rPr lang="en-US" altLang="en-US" sz="2000" b="1" u="sng" dirty="0" smtClean="0">
                <a:latin typeface="+mn-lt"/>
                <a:cs typeface="Book Antiqua"/>
              </a:rPr>
              <a:t>financial and performance reports</a:t>
            </a:r>
          </a:p>
          <a:p>
            <a:pPr lvl="2" algn="just">
              <a:lnSpc>
                <a:spcPct val="100000"/>
              </a:lnSpc>
            </a:pPr>
            <a:r>
              <a:rPr lang="en-US" altLang="en-US" sz="2000" dirty="0" smtClean="0">
                <a:latin typeface="+mn-lt"/>
                <a:cs typeface="Book Antiqua"/>
              </a:rPr>
              <a:t>PI’s will be required to certify that they received and reviewed performance reports from the subrecipients.</a:t>
            </a:r>
            <a:endParaRPr lang="en-US" altLang="en-US" sz="2000" dirty="0">
              <a:latin typeface="+mn-lt"/>
              <a:cs typeface="Book Antiqua"/>
            </a:endParaRPr>
          </a:p>
          <a:p>
            <a:pPr marL="0" indent="0">
              <a:lnSpc>
                <a:spcPct val="100000"/>
              </a:lnSpc>
              <a:buNone/>
            </a:pPr>
            <a:endParaRPr lang="en-US" dirty="0">
              <a:latin typeface="+mn-lt"/>
              <a:cs typeface="Book Antiqua"/>
            </a:endParaRPr>
          </a:p>
          <a:p>
            <a:pPr>
              <a:lnSpc>
                <a:spcPct val="100000"/>
              </a:lnSpc>
            </a:pP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27</a:t>
            </a:fld>
            <a:endParaRPr lang="en-US"/>
          </a:p>
        </p:txBody>
      </p:sp>
    </p:spTree>
    <p:extLst>
      <p:ext uri="{BB962C8B-B14F-4D97-AF65-F5344CB8AC3E}">
        <p14:creationId xmlns:p14="http://schemas.microsoft.com/office/powerpoint/2010/main" val="3755098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1752" y="228600"/>
            <a:ext cx="8534400" cy="937616"/>
          </a:xfrm>
        </p:spPr>
        <p:txBody>
          <a:bodyPr>
            <a:normAutofit fontScale="90000"/>
          </a:bodyPr>
          <a:lstStyle/>
          <a:p>
            <a:pPr eaLnBrk="1" hangingPunct="1">
              <a:lnSpc>
                <a:spcPct val="100000"/>
              </a:lnSpc>
            </a:pPr>
            <a:r>
              <a:rPr lang="en-US" b="1" dirty="0">
                <a:latin typeface="+mn-lt"/>
                <a:cs typeface="Book Antiqua"/>
              </a:rPr>
              <a:t>Key Sections – Subpart D</a:t>
            </a:r>
            <a:br>
              <a:rPr lang="en-US" b="1" dirty="0">
                <a:latin typeface="+mn-lt"/>
                <a:cs typeface="Book Antiqua"/>
              </a:rPr>
            </a:br>
            <a:r>
              <a:rPr lang="en-US" b="1" dirty="0">
                <a:latin typeface="+mn-lt"/>
                <a:cs typeface="Book Antiqua"/>
              </a:rPr>
              <a:t>200.331 </a:t>
            </a:r>
            <a:r>
              <a:rPr lang="en-US" b="1" dirty="0" err="1">
                <a:latin typeface="+mn-lt"/>
                <a:cs typeface="Book Antiqua"/>
              </a:rPr>
              <a:t>Subrecipient</a:t>
            </a:r>
            <a:r>
              <a:rPr lang="en-US" b="1" dirty="0">
                <a:latin typeface="+mn-lt"/>
                <a:cs typeface="Book Antiqua"/>
              </a:rPr>
              <a:t> </a:t>
            </a:r>
            <a:r>
              <a:rPr lang="en-US" b="1" dirty="0" smtClean="0">
                <a:latin typeface="+mn-lt"/>
                <a:cs typeface="Book Antiqua"/>
              </a:rPr>
              <a:t>Monitoring     (NEW)</a:t>
            </a:r>
            <a:endParaRPr lang="en-US" b="1" dirty="0">
              <a:latin typeface="+mn-lt"/>
              <a:cs typeface="Book Antiqua"/>
            </a:endParaRPr>
          </a:p>
        </p:txBody>
      </p:sp>
      <p:sp>
        <p:nvSpPr>
          <p:cNvPr id="20483" name="Content Placeholder 2"/>
          <p:cNvSpPr>
            <a:spLocks noGrp="1"/>
          </p:cNvSpPr>
          <p:nvPr>
            <p:ph idx="1"/>
          </p:nvPr>
        </p:nvSpPr>
        <p:spPr>
          <a:xfrm>
            <a:off x="628650" y="1477207"/>
            <a:ext cx="7886700" cy="4791831"/>
          </a:xfrm>
        </p:spPr>
        <p:txBody>
          <a:bodyPr>
            <a:normAutofit/>
          </a:bodyPr>
          <a:lstStyle/>
          <a:p>
            <a:pPr algn="just" eaLnBrk="1" hangingPunct="1">
              <a:lnSpc>
                <a:spcPct val="100000"/>
              </a:lnSpc>
              <a:buClr>
                <a:schemeClr val="accent3"/>
              </a:buClr>
            </a:pPr>
            <a:r>
              <a:rPr lang="en-US" dirty="0">
                <a:latin typeface="+mn-lt"/>
                <a:cs typeface="Book Antiqua"/>
              </a:rPr>
              <a:t>F&amp;A guidance is improved; use the </a:t>
            </a:r>
            <a:r>
              <a:rPr lang="en-US" dirty="0" err="1">
                <a:latin typeface="+mn-lt"/>
                <a:cs typeface="Book Antiqua"/>
              </a:rPr>
              <a:t>subrecipient’s</a:t>
            </a:r>
            <a:r>
              <a:rPr lang="en-US" dirty="0">
                <a:latin typeface="+mn-lt"/>
                <a:cs typeface="Book Antiqua"/>
              </a:rPr>
              <a:t> negotiated rates, or </a:t>
            </a:r>
            <a:r>
              <a:rPr lang="en-US" dirty="0" err="1">
                <a:latin typeface="+mn-lt"/>
                <a:cs typeface="Book Antiqua"/>
              </a:rPr>
              <a:t>subrecipients</a:t>
            </a:r>
            <a:r>
              <a:rPr lang="en-US" dirty="0">
                <a:latin typeface="+mn-lt"/>
                <a:cs typeface="Book Antiqua"/>
              </a:rPr>
              <a:t> without a negotiated rate can get an automatic 10% MTDC rate</a:t>
            </a:r>
            <a:r>
              <a:rPr lang="en-US" dirty="0" smtClean="0">
                <a:latin typeface="+mn-lt"/>
                <a:cs typeface="Book Antiqua"/>
              </a:rPr>
              <a:t>. (200.414)</a:t>
            </a:r>
            <a:endParaRPr lang="en-US" dirty="0">
              <a:latin typeface="+mn-lt"/>
              <a:cs typeface="Book Antiqua"/>
            </a:endParaRPr>
          </a:p>
          <a:p>
            <a:pPr algn="just" eaLnBrk="1" hangingPunct="1">
              <a:lnSpc>
                <a:spcPct val="100000"/>
              </a:lnSpc>
              <a:buClr>
                <a:schemeClr val="accent3"/>
              </a:buClr>
            </a:pPr>
            <a:r>
              <a:rPr lang="en-US" dirty="0">
                <a:latin typeface="+mn-lt"/>
                <a:cs typeface="Book Antiqua"/>
              </a:rPr>
              <a:t>Agency must grant prior approval for issuing fixed price </a:t>
            </a:r>
            <a:r>
              <a:rPr lang="en-US" dirty="0" err="1">
                <a:latin typeface="+mn-lt"/>
                <a:cs typeface="Book Antiqua"/>
              </a:rPr>
              <a:t>subawards</a:t>
            </a:r>
            <a:endParaRPr lang="en-US" dirty="0">
              <a:latin typeface="+mn-lt"/>
              <a:cs typeface="Book Antiqua"/>
            </a:endParaRPr>
          </a:p>
          <a:p>
            <a:pPr algn="just" eaLnBrk="1" hangingPunct="1">
              <a:lnSpc>
                <a:spcPct val="100000"/>
              </a:lnSpc>
              <a:buClr>
                <a:schemeClr val="accent3"/>
              </a:buClr>
            </a:pPr>
            <a:r>
              <a:rPr lang="en-US" dirty="0">
                <a:latin typeface="+mn-lt"/>
                <a:cs typeface="Book Antiqua"/>
              </a:rPr>
              <a:t>New maximum limit for fixed price </a:t>
            </a:r>
            <a:r>
              <a:rPr lang="en-US" dirty="0" err="1">
                <a:latin typeface="+mn-lt"/>
                <a:cs typeface="Book Antiqua"/>
              </a:rPr>
              <a:t>subawards</a:t>
            </a:r>
            <a:r>
              <a:rPr lang="en-US" dirty="0">
                <a:latin typeface="+mn-lt"/>
                <a:cs typeface="Book Antiqua"/>
              </a:rPr>
              <a:t> $150K</a:t>
            </a:r>
          </a:p>
          <a:p>
            <a:pPr algn="just" eaLnBrk="1" hangingPunct="1">
              <a:lnSpc>
                <a:spcPct val="100000"/>
              </a:lnSpc>
              <a:buClr>
                <a:schemeClr val="accent3"/>
              </a:buClr>
            </a:pPr>
            <a:r>
              <a:rPr lang="en-US" dirty="0">
                <a:latin typeface="+mn-lt"/>
                <a:cs typeface="Book Antiqua"/>
              </a:rPr>
              <a:t>Potentially more risk assessment burden for OSP as audit threshold increases to $750K, time will </a:t>
            </a:r>
            <a:r>
              <a:rPr lang="en-US" dirty="0" smtClean="0">
                <a:latin typeface="+mn-lt"/>
                <a:cs typeface="Book Antiqua"/>
              </a:rPr>
              <a:t>tell</a:t>
            </a:r>
            <a:endParaRPr lang="en-US"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28</a:t>
            </a:fld>
            <a:endParaRPr lang="en-US"/>
          </a:p>
        </p:txBody>
      </p:sp>
    </p:spTree>
    <p:extLst>
      <p:ext uri="{BB962C8B-B14F-4D97-AF65-F5344CB8AC3E}">
        <p14:creationId xmlns:p14="http://schemas.microsoft.com/office/powerpoint/2010/main" val="625415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lnSpc>
                <a:spcPct val="100000"/>
              </a:lnSpc>
            </a:pPr>
            <a:r>
              <a:rPr lang="en-US" b="1" dirty="0" smtClean="0">
                <a:latin typeface="+mn-lt"/>
                <a:cs typeface="Book Antiqua"/>
              </a:rPr>
              <a:t>Key Sections- Subpart D</a:t>
            </a:r>
            <a:endParaRPr lang="en-US" b="1" dirty="0">
              <a:latin typeface="+mn-lt"/>
              <a:cs typeface="Book Antiqua"/>
            </a:endParaRPr>
          </a:p>
        </p:txBody>
      </p:sp>
      <p:sp>
        <p:nvSpPr>
          <p:cNvPr id="3" name="Content Placeholder 2"/>
          <p:cNvSpPr>
            <a:spLocks noGrp="1"/>
          </p:cNvSpPr>
          <p:nvPr>
            <p:ph sz="quarter" idx="1"/>
          </p:nvPr>
        </p:nvSpPr>
        <p:spPr/>
        <p:txBody>
          <a:bodyPr>
            <a:normAutofit/>
          </a:bodyPr>
          <a:lstStyle/>
          <a:p>
            <a:pPr>
              <a:lnSpc>
                <a:spcPct val="110000"/>
              </a:lnSpc>
              <a:buClr>
                <a:schemeClr val="accent3"/>
              </a:buClr>
            </a:pPr>
            <a:r>
              <a:rPr lang="en-US" i="1" dirty="0">
                <a:latin typeface="+mn-lt"/>
              </a:rPr>
              <a:t>When a non-Federal entity uses the cash basis of accounting, the cost of leave is recognized in the period that the leave is taken and paid for. Payments for unused leave when an employee retires or terminates employment are allowable as </a:t>
            </a:r>
            <a:r>
              <a:rPr lang="en-US" i="1" u="sng" dirty="0">
                <a:latin typeface="+mn-lt"/>
              </a:rPr>
              <a:t>indirect costs </a:t>
            </a:r>
            <a:r>
              <a:rPr lang="en-US" i="1" dirty="0">
                <a:latin typeface="+mn-lt"/>
              </a:rPr>
              <a:t>in the year of payment</a:t>
            </a:r>
            <a:r>
              <a:rPr lang="en-US" i="1" dirty="0" smtClean="0">
                <a:latin typeface="+mn-lt"/>
              </a:rPr>
              <a:t>.</a:t>
            </a:r>
          </a:p>
          <a:p>
            <a:pPr marL="0" indent="0">
              <a:lnSpc>
                <a:spcPct val="110000"/>
              </a:lnSpc>
              <a:buClr>
                <a:schemeClr val="accent3"/>
              </a:buClr>
              <a:buNone/>
            </a:pPr>
            <a:endParaRPr lang="en-US" i="1" dirty="0">
              <a:latin typeface="+mn-lt"/>
            </a:endParaRPr>
          </a:p>
          <a:p>
            <a:pPr>
              <a:lnSpc>
                <a:spcPct val="110000"/>
              </a:lnSpc>
              <a:buClr>
                <a:schemeClr val="accent3"/>
              </a:buClr>
            </a:pPr>
            <a:r>
              <a:rPr lang="en-US" dirty="0">
                <a:latin typeface="+mn-lt"/>
              </a:rPr>
              <a:t>OMB issued a clarification in the Aug. 29 FAQ’s</a:t>
            </a:r>
          </a:p>
          <a:p>
            <a:pPr lvl="1">
              <a:lnSpc>
                <a:spcPct val="110000"/>
              </a:lnSpc>
              <a:buClr>
                <a:schemeClr val="accent3"/>
              </a:buClr>
            </a:pPr>
            <a:r>
              <a:rPr lang="en-US" dirty="0">
                <a:latin typeface="+mn-lt"/>
              </a:rPr>
              <a:t>Will soon issue a clarification of the </a:t>
            </a:r>
            <a:r>
              <a:rPr lang="en-US" dirty="0" smtClean="0">
                <a:latin typeface="+mn-lt"/>
              </a:rPr>
              <a:t>clarification</a:t>
            </a:r>
          </a:p>
          <a:p>
            <a:pPr marL="274320" lvl="1" indent="0">
              <a:lnSpc>
                <a:spcPct val="110000"/>
              </a:lnSpc>
              <a:buClr>
                <a:schemeClr val="accent3"/>
              </a:buClr>
              <a:buNone/>
            </a:pPr>
            <a:endParaRPr lang="en-US" dirty="0">
              <a:latin typeface="+mn-lt"/>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29</a:t>
            </a:fld>
            <a:endParaRPr lang="en-US"/>
          </a:p>
        </p:txBody>
      </p:sp>
    </p:spTree>
    <p:extLst>
      <p:ext uri="{BB962C8B-B14F-4D97-AF65-F5344CB8AC3E}">
        <p14:creationId xmlns:p14="http://schemas.microsoft.com/office/powerpoint/2010/main" val="89330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55601"/>
            <a:ext cx="7543800" cy="670772"/>
          </a:xfrm>
        </p:spPr>
        <p:txBody>
          <a:bodyPr>
            <a:normAutofit fontScale="90000"/>
          </a:bodyPr>
          <a:lstStyle/>
          <a:p>
            <a:pPr>
              <a:lnSpc>
                <a:spcPct val="100000"/>
              </a:lnSpc>
            </a:pPr>
            <a:r>
              <a:rPr lang="en-US" sz="3600" dirty="0" smtClean="0">
                <a:latin typeface="+mn-lt"/>
              </a:rPr>
              <a:t>What is the Uniform Guidance (UG!)?</a:t>
            </a:r>
            <a:endParaRPr lang="en-US" sz="3600" dirty="0">
              <a:latin typeface="+mn-lt"/>
            </a:endParaRPr>
          </a:p>
        </p:txBody>
      </p:sp>
      <p:sp>
        <p:nvSpPr>
          <p:cNvPr id="6" name="Content Placeholder 2"/>
          <p:cNvSpPr>
            <a:spLocks noGrp="1"/>
          </p:cNvSpPr>
          <p:nvPr>
            <p:ph idx="1"/>
          </p:nvPr>
        </p:nvSpPr>
        <p:spPr>
          <a:xfrm>
            <a:off x="520700" y="1536700"/>
            <a:ext cx="8077199" cy="4528198"/>
          </a:xfrm>
        </p:spPr>
        <p:txBody>
          <a:bodyPr>
            <a:normAutofit fontScale="92500" lnSpcReduction="10000"/>
          </a:bodyPr>
          <a:lstStyle/>
          <a:p>
            <a:pPr algn="just">
              <a:lnSpc>
                <a:spcPct val="110000"/>
              </a:lnSpc>
              <a:buClr>
                <a:schemeClr val="accent3"/>
              </a:buClr>
            </a:pPr>
            <a:r>
              <a:rPr lang="en-US" sz="2800" dirty="0" smtClean="0">
                <a:latin typeface="+mn-lt"/>
              </a:rPr>
              <a:t>OMB’s consolidation of circulars for costing, administration and audit of Federal awards</a:t>
            </a:r>
          </a:p>
          <a:p>
            <a:pPr lvl="1" algn="just">
              <a:lnSpc>
                <a:spcPct val="110000"/>
              </a:lnSpc>
              <a:buClr>
                <a:schemeClr val="accent3"/>
              </a:buClr>
            </a:pPr>
            <a:r>
              <a:rPr lang="en-US" sz="1900" dirty="0" smtClean="0">
                <a:latin typeface="+mn-lt"/>
              </a:rPr>
              <a:t>2 CFR 200 replaces 8 circulars and applies to universities, state and local governments, nonprofits, native tribes</a:t>
            </a:r>
          </a:p>
          <a:p>
            <a:pPr lvl="1" algn="just">
              <a:lnSpc>
                <a:spcPct val="110000"/>
              </a:lnSpc>
              <a:buClr>
                <a:schemeClr val="accent3"/>
              </a:buClr>
            </a:pPr>
            <a:r>
              <a:rPr lang="en-US" sz="1900" dirty="0" smtClean="0">
                <a:latin typeface="+mn-lt"/>
              </a:rPr>
              <a:t>Issued on December 26, 2013</a:t>
            </a:r>
          </a:p>
          <a:p>
            <a:pPr lvl="1" algn="just">
              <a:lnSpc>
                <a:spcPct val="110000"/>
              </a:lnSpc>
              <a:buClr>
                <a:schemeClr val="accent3"/>
              </a:buClr>
            </a:pPr>
            <a:r>
              <a:rPr lang="en-US" sz="1900" dirty="0" smtClean="0">
                <a:latin typeface="+mn-lt"/>
              </a:rPr>
              <a:t>Effective largely on December 26, 2014</a:t>
            </a:r>
          </a:p>
          <a:p>
            <a:pPr algn="just">
              <a:lnSpc>
                <a:spcPct val="110000"/>
              </a:lnSpc>
              <a:buClr>
                <a:schemeClr val="accent3"/>
              </a:buClr>
            </a:pPr>
            <a:r>
              <a:rPr lang="en-US" dirty="0" smtClean="0">
                <a:latin typeface="+mn-lt"/>
              </a:rPr>
              <a:t>Biggest change in Federal regulations in 50 years</a:t>
            </a:r>
          </a:p>
          <a:p>
            <a:pPr algn="just">
              <a:lnSpc>
                <a:spcPct val="110000"/>
              </a:lnSpc>
              <a:buClr>
                <a:schemeClr val="accent3"/>
              </a:buClr>
            </a:pPr>
            <a:r>
              <a:rPr lang="en-US" dirty="0" smtClean="0">
                <a:latin typeface="+mn-lt"/>
              </a:rPr>
              <a:t>Some good news, some new administrative burdens</a:t>
            </a:r>
          </a:p>
          <a:p>
            <a:pPr algn="just">
              <a:lnSpc>
                <a:spcPct val="110000"/>
              </a:lnSpc>
              <a:buClr>
                <a:schemeClr val="accent3"/>
              </a:buClr>
            </a:pPr>
            <a:r>
              <a:rPr lang="en-US" dirty="0" smtClean="0">
                <a:latin typeface="+mn-lt"/>
              </a:rPr>
              <a:t>Each Federal agency will implement a slightly different version of the UG</a:t>
            </a:r>
          </a:p>
          <a:p>
            <a:pPr algn="just">
              <a:lnSpc>
                <a:spcPct val="110000"/>
              </a:lnSpc>
              <a:buClr>
                <a:schemeClr val="accent3"/>
              </a:buClr>
            </a:pPr>
            <a:r>
              <a:rPr lang="en-US" dirty="0" smtClean="0">
                <a:latin typeface="+mn-lt"/>
              </a:rPr>
              <a:t>UG is still being interpreted and clarified</a:t>
            </a:r>
          </a:p>
          <a:p>
            <a:pPr marL="0" indent="0">
              <a:lnSpc>
                <a:spcPct val="110000"/>
              </a:lnSpc>
              <a:buNone/>
            </a:pPr>
            <a:endParaRPr lang="en-US" sz="2400" dirty="0" smtClean="0">
              <a:latin typeface="+mn-lt"/>
            </a:endParaRPr>
          </a:p>
          <a:p>
            <a:pPr>
              <a:lnSpc>
                <a:spcPct val="110000"/>
              </a:lnSpc>
            </a:pPr>
            <a:endParaRPr lang="en-US" dirty="0">
              <a:latin typeface="+mn-lt"/>
            </a:endParaRPr>
          </a:p>
          <a:p>
            <a:pPr>
              <a:lnSpc>
                <a:spcPct val="110000"/>
              </a:lnSpc>
            </a:pPr>
            <a:endParaRPr lang="en-US" dirty="0" smtClean="0">
              <a:solidFill>
                <a:srgbClr val="FF0000"/>
              </a:solidFill>
              <a:latin typeface="+mn-lt"/>
            </a:endParaRPr>
          </a:p>
          <a:p>
            <a:pPr>
              <a:lnSpc>
                <a:spcPct val="110000"/>
              </a:lnSpc>
            </a:pPr>
            <a:endParaRPr lang="en-US" dirty="0">
              <a:latin typeface="+mn-lt"/>
            </a:endParaRPr>
          </a:p>
        </p:txBody>
      </p:sp>
      <p:sp>
        <p:nvSpPr>
          <p:cNvPr id="3" name="Slide Number Placeholder 2"/>
          <p:cNvSpPr>
            <a:spLocks noGrp="1"/>
          </p:cNvSpPr>
          <p:nvPr>
            <p:ph type="sldNum" sz="quarter" idx="12"/>
          </p:nvPr>
        </p:nvSpPr>
        <p:spPr/>
        <p:txBody>
          <a:bodyPr/>
          <a:lstStyle/>
          <a:p>
            <a:fld id="{23C746EB-EFA0-654F-A6C0-8370E54F9FE1}" type="slidenum">
              <a:rPr lang="en-US" smtClean="0"/>
              <a:pPr/>
              <a:t>3</a:t>
            </a:fld>
            <a:endParaRPr lang="en-US"/>
          </a:p>
        </p:txBody>
      </p:sp>
    </p:spTree>
    <p:extLst>
      <p:ext uri="{BB962C8B-B14F-4D97-AF65-F5344CB8AC3E}">
        <p14:creationId xmlns:p14="http://schemas.microsoft.com/office/powerpoint/2010/main" val="2020746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latin typeface="+mn-lt"/>
                <a:cs typeface="Book Antiqua"/>
              </a:rPr>
              <a:t> </a:t>
            </a:r>
            <a:r>
              <a:rPr lang="en-US" b="1" dirty="0" smtClean="0">
                <a:latin typeface="+mn-lt"/>
                <a:cs typeface="Book Antiqua"/>
              </a:rPr>
              <a:t>Closeout 200.343</a:t>
            </a:r>
            <a:endParaRPr lang="en-US" b="1" dirty="0">
              <a:latin typeface="+mn-lt"/>
              <a:cs typeface="Book Antiqua"/>
            </a:endParaRPr>
          </a:p>
        </p:txBody>
      </p:sp>
      <p:sp>
        <p:nvSpPr>
          <p:cNvPr id="3" name="Content Placeholder 2"/>
          <p:cNvSpPr>
            <a:spLocks noGrp="1"/>
          </p:cNvSpPr>
          <p:nvPr>
            <p:ph sz="quarter" idx="1"/>
          </p:nvPr>
        </p:nvSpPr>
        <p:spPr/>
        <p:txBody>
          <a:bodyPr>
            <a:normAutofit fontScale="92500" lnSpcReduction="10000"/>
          </a:bodyPr>
          <a:lstStyle/>
          <a:p>
            <a:pPr algn="just">
              <a:lnSpc>
                <a:spcPct val="110000"/>
              </a:lnSpc>
              <a:buClr>
                <a:schemeClr val="accent3"/>
              </a:buClr>
            </a:pPr>
            <a:r>
              <a:rPr lang="en-US" dirty="0">
                <a:latin typeface="+mn-lt"/>
              </a:rPr>
              <a:t>No stated change for recipient, but…</a:t>
            </a:r>
          </a:p>
          <a:p>
            <a:pPr lvl="1" algn="just">
              <a:lnSpc>
                <a:spcPct val="110000"/>
              </a:lnSpc>
              <a:buClr>
                <a:schemeClr val="accent3"/>
              </a:buClr>
            </a:pPr>
            <a:endParaRPr lang="en-US" sz="800" dirty="0">
              <a:latin typeface="+mn-lt"/>
            </a:endParaRPr>
          </a:p>
          <a:p>
            <a:pPr lvl="1" algn="just">
              <a:lnSpc>
                <a:spcPct val="110000"/>
              </a:lnSpc>
              <a:buClr>
                <a:schemeClr val="accent3"/>
              </a:buClr>
            </a:pPr>
            <a:r>
              <a:rPr lang="en-US" sz="2400" dirty="0">
                <a:latin typeface="+mn-lt"/>
              </a:rPr>
              <a:t>All reports due “no later than 90 calendar days after the end date of the period of performance”</a:t>
            </a:r>
          </a:p>
          <a:p>
            <a:pPr lvl="2" algn="just">
              <a:lnSpc>
                <a:spcPct val="110000"/>
              </a:lnSpc>
            </a:pPr>
            <a:r>
              <a:rPr lang="en-US" i="1" dirty="0">
                <a:latin typeface="+mn-lt"/>
              </a:rPr>
              <a:t>New emphasis on progress reports</a:t>
            </a:r>
          </a:p>
          <a:p>
            <a:pPr lvl="1" algn="just">
              <a:lnSpc>
                <a:spcPct val="110000"/>
              </a:lnSpc>
              <a:buClr>
                <a:schemeClr val="accent3"/>
              </a:buClr>
            </a:pPr>
            <a:r>
              <a:rPr lang="en-US" sz="2400" dirty="0">
                <a:latin typeface="+mn-lt"/>
              </a:rPr>
              <a:t>New circumstances </a:t>
            </a:r>
          </a:p>
          <a:p>
            <a:pPr lvl="2" algn="just">
              <a:lnSpc>
                <a:spcPct val="110000"/>
              </a:lnSpc>
            </a:pPr>
            <a:r>
              <a:rPr lang="en-US" dirty="0">
                <a:latin typeface="+mn-lt"/>
              </a:rPr>
              <a:t>Pressure on agencies (OMB 7/2012 Controller Alert)</a:t>
            </a:r>
          </a:p>
          <a:p>
            <a:pPr lvl="2" algn="just">
              <a:lnSpc>
                <a:spcPct val="110000"/>
              </a:lnSpc>
            </a:pPr>
            <a:r>
              <a:rPr lang="en-US" dirty="0">
                <a:latin typeface="+mn-lt"/>
              </a:rPr>
              <a:t>Changes in NIH and NSF financial reporting – award by award</a:t>
            </a:r>
          </a:p>
          <a:p>
            <a:pPr lvl="2" algn="just">
              <a:lnSpc>
                <a:spcPct val="110000"/>
              </a:lnSpc>
            </a:pPr>
            <a:r>
              <a:rPr lang="en-US" dirty="0">
                <a:latin typeface="+mn-lt"/>
              </a:rPr>
              <a:t>Enforcement through 90 days for cash draw</a:t>
            </a:r>
          </a:p>
          <a:p>
            <a:pPr lvl="2" algn="just">
              <a:lnSpc>
                <a:spcPct val="110000"/>
              </a:lnSpc>
            </a:pPr>
            <a:r>
              <a:rPr lang="en-US" dirty="0">
                <a:latin typeface="+mn-lt"/>
              </a:rPr>
              <a:t>Frustration over progress reports</a:t>
            </a:r>
          </a:p>
          <a:p>
            <a:pPr lvl="1" algn="just">
              <a:lnSpc>
                <a:spcPct val="110000"/>
              </a:lnSpc>
              <a:buClr>
                <a:schemeClr val="accent3"/>
              </a:buClr>
            </a:pPr>
            <a:r>
              <a:rPr lang="en-US" sz="2400" dirty="0">
                <a:latin typeface="+mn-lt"/>
              </a:rPr>
              <a:t>Closeout is the focus of a new FDP/COGR (Federal Demonstration Partnership/Council on Governmental Relations) working group</a:t>
            </a:r>
          </a:p>
          <a:p>
            <a:pPr>
              <a:lnSpc>
                <a:spcPct val="110000"/>
              </a:lnSpc>
            </a:pPr>
            <a:endParaRPr lang="en-US" dirty="0">
              <a:latin typeface="+mn-lt"/>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30</a:t>
            </a:fld>
            <a:endParaRPr lang="en-US"/>
          </a:p>
        </p:txBody>
      </p:sp>
    </p:spTree>
    <p:extLst>
      <p:ext uri="{BB962C8B-B14F-4D97-AF65-F5344CB8AC3E}">
        <p14:creationId xmlns:p14="http://schemas.microsoft.com/office/powerpoint/2010/main" val="352208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01752" y="228600"/>
            <a:ext cx="8534400" cy="950574"/>
          </a:xfrm>
        </p:spPr>
        <p:txBody>
          <a:bodyPr>
            <a:normAutofit fontScale="90000"/>
          </a:bodyPr>
          <a:lstStyle/>
          <a:p>
            <a:pPr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200.407 Prior Written Approval</a:t>
            </a:r>
          </a:p>
        </p:txBody>
      </p:sp>
      <p:sp>
        <p:nvSpPr>
          <p:cNvPr id="21507" name="Content Placeholder 2"/>
          <p:cNvSpPr>
            <a:spLocks noGrp="1"/>
          </p:cNvSpPr>
          <p:nvPr>
            <p:ph idx="1"/>
          </p:nvPr>
        </p:nvSpPr>
        <p:spPr>
          <a:xfrm>
            <a:off x="506054" y="1787901"/>
            <a:ext cx="7886700" cy="4351338"/>
          </a:xfrm>
        </p:spPr>
        <p:txBody>
          <a:bodyPr/>
          <a:lstStyle/>
          <a:p>
            <a:pPr algn="just" eaLnBrk="1" hangingPunct="1">
              <a:lnSpc>
                <a:spcPct val="100000"/>
              </a:lnSpc>
              <a:buClr>
                <a:schemeClr val="accent3"/>
              </a:buClr>
            </a:pPr>
            <a:r>
              <a:rPr lang="en-US" dirty="0">
                <a:latin typeface="+mn-lt"/>
                <a:cs typeface="Book Antiqua"/>
              </a:rPr>
              <a:t>New section clarifies that in order to avoid disallowed costs, recipients can seek prior approval of the agency</a:t>
            </a:r>
          </a:p>
          <a:p>
            <a:pPr algn="just" eaLnBrk="1" hangingPunct="1">
              <a:lnSpc>
                <a:spcPct val="100000"/>
              </a:lnSpc>
              <a:buClr>
                <a:schemeClr val="accent3"/>
              </a:buClr>
            </a:pPr>
            <a:r>
              <a:rPr lang="en-US" dirty="0">
                <a:latin typeface="+mn-lt"/>
                <a:cs typeface="Book Antiqua"/>
              </a:rPr>
              <a:t>One stop section that provides a comprehensive list of circumstances for which we can seek prior approvals</a:t>
            </a:r>
          </a:p>
          <a:p>
            <a:pPr algn="just" eaLnBrk="1" hangingPunct="1">
              <a:lnSpc>
                <a:spcPct val="100000"/>
              </a:lnSpc>
              <a:buClr>
                <a:schemeClr val="accent3"/>
              </a:buClr>
            </a:pPr>
            <a:r>
              <a:rPr lang="en-US" i="1" u="sng" dirty="0">
                <a:latin typeface="+mn-lt"/>
                <a:cs typeface="Book Antiqua"/>
              </a:rPr>
              <a:t>This section is key for the incurrence of unusual costs or costs that fall in a grey area</a:t>
            </a:r>
          </a:p>
        </p:txBody>
      </p:sp>
      <p:sp>
        <p:nvSpPr>
          <p:cNvPr id="2" name="Slide Number Placeholder 1"/>
          <p:cNvSpPr>
            <a:spLocks noGrp="1"/>
          </p:cNvSpPr>
          <p:nvPr>
            <p:ph type="sldNum" sz="quarter" idx="12"/>
          </p:nvPr>
        </p:nvSpPr>
        <p:spPr/>
        <p:txBody>
          <a:bodyPr/>
          <a:lstStyle/>
          <a:p>
            <a:fld id="{23C746EB-EFA0-654F-A6C0-8370E54F9FE1}" type="slidenum">
              <a:rPr lang="en-US" smtClean="0"/>
              <a:pPr/>
              <a:t>31</a:t>
            </a:fld>
            <a:endParaRPr lang="en-US"/>
          </a:p>
        </p:txBody>
      </p:sp>
    </p:spTree>
    <p:extLst>
      <p:ext uri="{BB962C8B-B14F-4D97-AF65-F5344CB8AC3E}">
        <p14:creationId xmlns:p14="http://schemas.microsoft.com/office/powerpoint/2010/main" val="3979192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1752" y="228600"/>
            <a:ext cx="8534400" cy="795492"/>
          </a:xfrm>
        </p:spPr>
        <p:txBody>
          <a:bodyPr>
            <a:normAutofit fontScale="90000"/>
          </a:bodyPr>
          <a:lstStyle/>
          <a:p>
            <a:pPr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200.413 Administrative Costs as Direct Costs</a:t>
            </a:r>
          </a:p>
        </p:txBody>
      </p:sp>
      <p:sp>
        <p:nvSpPr>
          <p:cNvPr id="22531" name="Content Placeholder 2"/>
          <p:cNvSpPr>
            <a:spLocks noGrp="1"/>
          </p:cNvSpPr>
          <p:nvPr>
            <p:ph idx="1"/>
          </p:nvPr>
        </p:nvSpPr>
        <p:spPr/>
        <p:txBody>
          <a:bodyPr>
            <a:normAutofit fontScale="85000" lnSpcReduction="10000"/>
          </a:bodyPr>
          <a:lstStyle/>
          <a:p>
            <a:pPr algn="just" eaLnBrk="1" hangingPunct="1">
              <a:lnSpc>
                <a:spcPct val="120000"/>
              </a:lnSpc>
              <a:buClr>
                <a:schemeClr val="accent3"/>
              </a:buClr>
            </a:pPr>
            <a:r>
              <a:rPr lang="en-US" dirty="0">
                <a:latin typeface="+mn-lt"/>
                <a:cs typeface="Book Antiqua"/>
              </a:rPr>
              <a:t>Administrative and Clerical Salaries are still normally treated as F&amp;A costs. Direct charging of these costs may only be appropriate if all 4 of the following conditions are met:</a:t>
            </a:r>
          </a:p>
          <a:p>
            <a:pPr marL="1371600" lvl="2" indent="-457200" algn="just" eaLnBrk="1" hangingPunct="1">
              <a:lnSpc>
                <a:spcPct val="120000"/>
              </a:lnSpc>
              <a:buFont typeface="Arial" charset="0"/>
              <a:buAutoNum type="arabicPeriod"/>
            </a:pPr>
            <a:r>
              <a:rPr lang="en-US" dirty="0">
                <a:latin typeface="+mn-lt"/>
                <a:cs typeface="Book Antiqua"/>
              </a:rPr>
              <a:t>Admin or Clerical services are integral to the project or activity</a:t>
            </a:r>
          </a:p>
          <a:p>
            <a:pPr marL="1371600" lvl="2" indent="-457200" algn="just" eaLnBrk="1" hangingPunct="1">
              <a:lnSpc>
                <a:spcPct val="120000"/>
              </a:lnSpc>
              <a:buFont typeface="Arial" charset="0"/>
              <a:buAutoNum type="arabicPeriod"/>
            </a:pPr>
            <a:r>
              <a:rPr lang="en-US" dirty="0">
                <a:latin typeface="+mn-lt"/>
                <a:cs typeface="Book Antiqua"/>
              </a:rPr>
              <a:t>Individuals involved can be specifically identified with the project or activity</a:t>
            </a:r>
          </a:p>
          <a:p>
            <a:pPr marL="1371600" lvl="2" indent="-457200" algn="just" eaLnBrk="1" hangingPunct="1">
              <a:lnSpc>
                <a:spcPct val="120000"/>
              </a:lnSpc>
              <a:buFont typeface="Arial" charset="0"/>
              <a:buAutoNum type="arabicPeriod"/>
            </a:pPr>
            <a:r>
              <a:rPr lang="en-US" dirty="0">
                <a:latin typeface="+mn-lt"/>
                <a:cs typeface="Book Antiqua"/>
              </a:rPr>
              <a:t>Such costs are explicitly included in the budget (at proposal) or have the prior written approval of the Agency</a:t>
            </a:r>
          </a:p>
          <a:p>
            <a:pPr marL="1371600" lvl="2" indent="-457200" algn="just" eaLnBrk="1" hangingPunct="1">
              <a:lnSpc>
                <a:spcPct val="120000"/>
              </a:lnSpc>
              <a:buFont typeface="Arial" charset="0"/>
              <a:buAutoNum type="arabicPeriod"/>
            </a:pPr>
            <a:r>
              <a:rPr lang="en-US" dirty="0">
                <a:latin typeface="+mn-lt"/>
                <a:cs typeface="Book Antiqua"/>
              </a:rPr>
              <a:t>The costs are not also recovered as indirect costs</a:t>
            </a:r>
          </a:p>
          <a:p>
            <a:pPr algn="just" eaLnBrk="1" hangingPunct="1">
              <a:lnSpc>
                <a:spcPct val="120000"/>
              </a:lnSpc>
              <a:buClr>
                <a:schemeClr val="accent3"/>
              </a:buClr>
            </a:pPr>
            <a:r>
              <a:rPr lang="en-US" i="1" u="sng" dirty="0">
                <a:latin typeface="+mn-lt"/>
                <a:cs typeface="Book Antiqua"/>
              </a:rPr>
              <a:t>This section now removes the ‘major project’ requirement, and recognizes administrative workload, though we note that #4 above is somewhat confusing criteria and await further clarification from the agency implementations; this section may require further analysis</a:t>
            </a:r>
          </a:p>
        </p:txBody>
      </p:sp>
      <p:sp>
        <p:nvSpPr>
          <p:cNvPr id="2" name="Slide Number Placeholder 1"/>
          <p:cNvSpPr>
            <a:spLocks noGrp="1"/>
          </p:cNvSpPr>
          <p:nvPr>
            <p:ph type="sldNum" sz="quarter" idx="12"/>
          </p:nvPr>
        </p:nvSpPr>
        <p:spPr/>
        <p:txBody>
          <a:bodyPr/>
          <a:lstStyle/>
          <a:p>
            <a:fld id="{23C746EB-EFA0-654F-A6C0-8370E54F9FE1}" type="slidenum">
              <a:rPr lang="en-US" smtClean="0"/>
              <a:pPr/>
              <a:t>32</a:t>
            </a:fld>
            <a:endParaRPr lang="en-US"/>
          </a:p>
        </p:txBody>
      </p:sp>
    </p:spTree>
    <p:extLst>
      <p:ext uri="{BB962C8B-B14F-4D97-AF65-F5344CB8AC3E}">
        <p14:creationId xmlns:p14="http://schemas.microsoft.com/office/powerpoint/2010/main" val="1242299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01752" y="228600"/>
            <a:ext cx="8534400" cy="809146"/>
          </a:xfrm>
        </p:spPr>
        <p:txBody>
          <a:bodyPr>
            <a:normAutofit fontScale="90000"/>
          </a:bodyPr>
          <a:lstStyle/>
          <a:p>
            <a:pPr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200.414 Indirect (F&amp;A) Costs</a:t>
            </a:r>
          </a:p>
        </p:txBody>
      </p:sp>
      <p:sp>
        <p:nvSpPr>
          <p:cNvPr id="32770" name="Content Placeholder 2"/>
          <p:cNvSpPr>
            <a:spLocks noGrp="1"/>
          </p:cNvSpPr>
          <p:nvPr>
            <p:ph idx="1"/>
          </p:nvPr>
        </p:nvSpPr>
        <p:spPr/>
        <p:txBody>
          <a:bodyPr>
            <a:normAutofit fontScale="85000" lnSpcReduction="20000"/>
          </a:bodyPr>
          <a:lstStyle/>
          <a:p>
            <a:pPr algn="just" eaLnBrk="1" hangingPunct="1">
              <a:lnSpc>
                <a:spcPct val="120000"/>
              </a:lnSpc>
              <a:buClr>
                <a:schemeClr val="accent3"/>
              </a:buClr>
            </a:pPr>
            <a:r>
              <a:rPr lang="en-US" dirty="0">
                <a:latin typeface="+mn-lt"/>
                <a:cs typeface="Book Antiqua"/>
              </a:rPr>
              <a:t>Federal acceptance of approved IDC rates</a:t>
            </a:r>
          </a:p>
          <a:p>
            <a:pPr lvl="1" algn="just" eaLnBrk="1" hangingPunct="1">
              <a:lnSpc>
                <a:spcPct val="120000"/>
              </a:lnSpc>
              <a:buClr>
                <a:schemeClr val="accent3"/>
              </a:buClr>
            </a:pPr>
            <a:r>
              <a:rPr lang="en-US" dirty="0">
                <a:latin typeface="+mn-lt"/>
                <a:cs typeface="Book Antiqua"/>
              </a:rPr>
              <a:t>Federal awarding agency must accept approved negotiated IDC rates, unless otherwise required by federal statute, regulation, or when approved by agency head or delegate.</a:t>
            </a:r>
          </a:p>
          <a:p>
            <a:pPr algn="just" eaLnBrk="1" hangingPunct="1">
              <a:lnSpc>
                <a:spcPct val="120000"/>
              </a:lnSpc>
              <a:buClr>
                <a:schemeClr val="accent3"/>
              </a:buClr>
            </a:pPr>
            <a:r>
              <a:rPr lang="en-US" dirty="0">
                <a:latin typeface="+mn-lt"/>
                <a:cs typeface="Book Antiqua"/>
              </a:rPr>
              <a:t>New de </a:t>
            </a:r>
            <a:r>
              <a:rPr lang="en-US" dirty="0" err="1">
                <a:latin typeface="+mn-lt"/>
                <a:cs typeface="Book Antiqua"/>
              </a:rPr>
              <a:t>minimis</a:t>
            </a:r>
            <a:r>
              <a:rPr lang="en-US" dirty="0">
                <a:latin typeface="+mn-lt"/>
                <a:cs typeface="Book Antiqua"/>
              </a:rPr>
              <a:t> rate of 10% for entities that do not have negotiated rates</a:t>
            </a:r>
          </a:p>
          <a:p>
            <a:pPr algn="just" eaLnBrk="1" hangingPunct="1">
              <a:lnSpc>
                <a:spcPct val="120000"/>
              </a:lnSpc>
              <a:buClr>
                <a:schemeClr val="accent3"/>
              </a:buClr>
            </a:pPr>
            <a:r>
              <a:rPr lang="en-US" dirty="0">
                <a:latin typeface="+mn-lt"/>
                <a:cs typeface="Book Antiqua"/>
              </a:rPr>
              <a:t>Any non-federal entity that has a federally negotiated rate may apply for a one time extension, for a period up to 4 years.</a:t>
            </a:r>
          </a:p>
          <a:p>
            <a:pPr algn="just" eaLnBrk="1" hangingPunct="1">
              <a:lnSpc>
                <a:spcPct val="120000"/>
              </a:lnSpc>
              <a:buClr>
                <a:schemeClr val="accent3"/>
              </a:buClr>
              <a:buFont typeface="Arial" charset="0"/>
              <a:buNone/>
            </a:pPr>
            <a:r>
              <a:rPr lang="en-US" i="1" u="sng" dirty="0">
                <a:latin typeface="+mn-lt"/>
                <a:cs typeface="Book Antiqua"/>
              </a:rPr>
              <a:t>Conversation Point: </a:t>
            </a:r>
            <a:r>
              <a:rPr lang="en-US" dirty="0">
                <a:latin typeface="+mn-lt"/>
                <a:cs typeface="Book Antiqua"/>
              </a:rPr>
              <a:t>These updates are generally helpful to grant recipients, particularly the de </a:t>
            </a:r>
            <a:r>
              <a:rPr lang="en-US" dirty="0" err="1">
                <a:latin typeface="+mn-lt"/>
                <a:cs typeface="Book Antiqua"/>
              </a:rPr>
              <a:t>minimis</a:t>
            </a:r>
            <a:r>
              <a:rPr lang="en-US" dirty="0">
                <a:latin typeface="+mn-lt"/>
                <a:cs typeface="Book Antiqua"/>
              </a:rPr>
              <a:t> rate when working with </a:t>
            </a:r>
            <a:r>
              <a:rPr lang="en-US" dirty="0" err="1">
                <a:latin typeface="+mn-lt"/>
                <a:cs typeface="Book Antiqua"/>
              </a:rPr>
              <a:t>Subrecipients</a:t>
            </a:r>
            <a:r>
              <a:rPr lang="en-US" dirty="0">
                <a:latin typeface="+mn-lt"/>
                <a:cs typeface="Book Antiqua"/>
              </a:rPr>
              <a:t> that don’t have negotiated rates</a:t>
            </a:r>
          </a:p>
          <a:p>
            <a:pPr algn="just" eaLnBrk="1" hangingPunct="1">
              <a:lnSpc>
                <a:spcPct val="120000"/>
              </a:lnSpc>
              <a:buFont typeface="Arial" charset="0"/>
              <a:buNone/>
            </a:pPr>
            <a:r>
              <a:rPr lang="en-US" dirty="0">
                <a:latin typeface="+mn-lt"/>
                <a:cs typeface="Book Antiqua"/>
              </a:rPr>
              <a:t> </a:t>
            </a:r>
          </a:p>
        </p:txBody>
      </p:sp>
      <p:sp>
        <p:nvSpPr>
          <p:cNvPr id="2" name="Slide Number Placeholder 1"/>
          <p:cNvSpPr>
            <a:spLocks noGrp="1"/>
          </p:cNvSpPr>
          <p:nvPr>
            <p:ph type="sldNum" sz="quarter" idx="12"/>
          </p:nvPr>
        </p:nvSpPr>
        <p:spPr/>
        <p:txBody>
          <a:bodyPr/>
          <a:lstStyle/>
          <a:p>
            <a:fld id="{23C746EB-EFA0-654F-A6C0-8370E54F9FE1}" type="slidenum">
              <a:rPr lang="en-US" smtClean="0"/>
              <a:pPr/>
              <a:t>33</a:t>
            </a:fld>
            <a:endParaRPr lang="en-US"/>
          </a:p>
        </p:txBody>
      </p:sp>
    </p:spTree>
    <p:extLst>
      <p:ext uri="{BB962C8B-B14F-4D97-AF65-F5344CB8AC3E}">
        <p14:creationId xmlns:p14="http://schemas.microsoft.com/office/powerpoint/2010/main" val="2330433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1752" y="228599"/>
            <a:ext cx="8534400" cy="872067"/>
          </a:xfrm>
        </p:spPr>
        <p:txBody>
          <a:bodyPr>
            <a:normAutofit fontScale="90000"/>
          </a:bodyPr>
          <a:lstStyle/>
          <a:p>
            <a:pPr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200.415 Certifications</a:t>
            </a:r>
          </a:p>
        </p:txBody>
      </p:sp>
      <p:sp>
        <p:nvSpPr>
          <p:cNvPr id="24579" name="Content Placeholder 2"/>
          <p:cNvSpPr>
            <a:spLocks noGrp="1"/>
          </p:cNvSpPr>
          <p:nvPr>
            <p:ph idx="1"/>
          </p:nvPr>
        </p:nvSpPr>
        <p:spPr/>
        <p:txBody>
          <a:bodyPr/>
          <a:lstStyle/>
          <a:p>
            <a:pPr algn="just" eaLnBrk="1" hangingPunct="1">
              <a:lnSpc>
                <a:spcPct val="100000"/>
              </a:lnSpc>
              <a:buClr>
                <a:schemeClr val="accent3"/>
              </a:buClr>
            </a:pPr>
            <a:r>
              <a:rPr lang="en-US" dirty="0">
                <a:latin typeface="+mn-lt"/>
                <a:cs typeface="Book Antiqua"/>
              </a:rPr>
              <a:t>Annual and final fiscal reports or vouchers requesting payment must include a certification signed by an official who can </a:t>
            </a:r>
            <a:r>
              <a:rPr lang="en-US" b="1" dirty="0">
                <a:latin typeface="+mn-lt"/>
                <a:cs typeface="Book Antiqua"/>
              </a:rPr>
              <a:t>legally bind </a:t>
            </a:r>
            <a:endParaRPr lang="en-US" dirty="0" smtClean="0">
              <a:latin typeface="+mn-lt"/>
              <a:cs typeface="Book Antiqua"/>
            </a:endParaRPr>
          </a:p>
          <a:p>
            <a:pPr marL="0" indent="0" algn="just" eaLnBrk="1" hangingPunct="1">
              <a:lnSpc>
                <a:spcPct val="100000"/>
              </a:lnSpc>
              <a:buClr>
                <a:schemeClr val="accent3"/>
              </a:buClr>
              <a:buNone/>
            </a:pPr>
            <a:endParaRPr lang="en-US" dirty="0">
              <a:latin typeface="+mn-lt"/>
              <a:cs typeface="Book Antiqua"/>
            </a:endParaRPr>
          </a:p>
          <a:p>
            <a:pPr algn="just" eaLnBrk="1" hangingPunct="1">
              <a:lnSpc>
                <a:spcPct val="100000"/>
              </a:lnSpc>
              <a:buClr>
                <a:schemeClr val="accent3"/>
              </a:buClr>
            </a:pPr>
            <a:r>
              <a:rPr lang="en-US" dirty="0">
                <a:latin typeface="+mn-lt"/>
                <a:cs typeface="Book Antiqua"/>
              </a:rPr>
              <a:t>More strongly worded certification language that introduces </a:t>
            </a:r>
            <a:r>
              <a:rPr lang="en-US" b="1" dirty="0">
                <a:latin typeface="+mn-lt"/>
                <a:cs typeface="Book Antiqua"/>
              </a:rPr>
              <a:t>potential penalties </a:t>
            </a:r>
            <a:r>
              <a:rPr lang="en-US" dirty="0">
                <a:latin typeface="+mn-lt"/>
                <a:cs typeface="Book Antiqua"/>
              </a:rPr>
              <a:t>under the false claims act, for fraudulent information for omission of material facts</a:t>
            </a:r>
          </a:p>
          <a:p>
            <a:pPr eaLnBrk="1" hangingPunct="1">
              <a:lnSpc>
                <a:spcPct val="100000"/>
              </a:lnSpc>
              <a:buFont typeface="Arial" charset="0"/>
              <a:buNone/>
            </a:pPr>
            <a:endParaRPr lang="en-US"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34</a:t>
            </a:fld>
            <a:endParaRPr lang="en-US"/>
          </a:p>
        </p:txBody>
      </p:sp>
    </p:spTree>
    <p:extLst>
      <p:ext uri="{BB962C8B-B14F-4D97-AF65-F5344CB8AC3E}">
        <p14:creationId xmlns:p14="http://schemas.microsoft.com/office/powerpoint/2010/main" val="2219604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Required Certifications</a:t>
            </a:r>
            <a:endParaRPr lang="en-US" b="1" dirty="0"/>
          </a:p>
        </p:txBody>
      </p:sp>
      <p:sp>
        <p:nvSpPr>
          <p:cNvPr id="3" name="Content Placeholder 2"/>
          <p:cNvSpPr>
            <a:spLocks noGrp="1"/>
          </p:cNvSpPr>
          <p:nvPr>
            <p:ph sz="quarter" idx="1"/>
          </p:nvPr>
        </p:nvSpPr>
        <p:spPr/>
        <p:txBody>
          <a:bodyPr>
            <a:normAutofit fontScale="85000" lnSpcReduction="10000"/>
          </a:bodyPr>
          <a:lstStyle/>
          <a:p>
            <a:pPr marL="114300" indent="0" algn="just">
              <a:lnSpc>
                <a:spcPct val="120000"/>
              </a:lnSpc>
              <a:buClr>
                <a:schemeClr val="accent3"/>
              </a:buClr>
              <a:buNone/>
            </a:pPr>
            <a:r>
              <a:rPr lang="en-US" sz="2000" b="1" dirty="0">
                <a:cs typeface="Book Antiqua"/>
              </a:rPr>
              <a:t>§200.415:</a:t>
            </a:r>
          </a:p>
          <a:p>
            <a:pPr marL="114300" indent="0" algn="just">
              <a:lnSpc>
                <a:spcPct val="120000"/>
              </a:lnSpc>
              <a:buClr>
                <a:schemeClr val="accent3"/>
              </a:buClr>
              <a:buNone/>
            </a:pPr>
            <a:r>
              <a:rPr lang="en-US" sz="2000" dirty="0">
                <a:cs typeface="Book Antiqua"/>
              </a:rPr>
              <a:t>“‘By signing this  report, I certify to the best of my knowledge and belief that the report is true, complete, and accurate, and the expenditures, disbursements and cash receipts are for the purposes and objectives set forth in the terms and conditions of the Federal award. I am aware that any false, fictitious, or fraudulent information, or the omission of any material fact, may subject me to criminal, civil or administrative penalties for fraud, false statements, false claims or otherwise. (U.S. Code Title 18, Section 1001 and Title 31, Sections 3729–3730 and 3801–3812).’</a:t>
            </a:r>
            <a:r>
              <a:rPr lang="en-US" sz="2000" dirty="0" smtClean="0">
                <a:cs typeface="Book Antiqua"/>
              </a:rPr>
              <a:t>’</a:t>
            </a:r>
          </a:p>
          <a:p>
            <a:pPr marL="114300" indent="0" algn="just">
              <a:lnSpc>
                <a:spcPct val="120000"/>
              </a:lnSpc>
              <a:buClr>
                <a:schemeClr val="accent3"/>
              </a:buClr>
              <a:buNone/>
            </a:pPr>
            <a:endParaRPr lang="en-US" sz="2000" dirty="0" smtClean="0">
              <a:cs typeface="Book Antiqua"/>
            </a:endParaRPr>
          </a:p>
          <a:p>
            <a:pPr algn="just">
              <a:lnSpc>
                <a:spcPct val="120000"/>
              </a:lnSpc>
              <a:buClr>
                <a:schemeClr val="accent3"/>
              </a:buClr>
            </a:pPr>
            <a:r>
              <a:rPr lang="en-US" sz="2000" dirty="0">
                <a:cs typeface="Book Antiqua"/>
              </a:rPr>
              <a:t>Extremely strong language may find opposition</a:t>
            </a:r>
          </a:p>
          <a:p>
            <a:pPr marL="388620" lvl="1" indent="0" algn="just">
              <a:lnSpc>
                <a:spcPct val="120000"/>
              </a:lnSpc>
              <a:buClr>
                <a:schemeClr val="accent3"/>
              </a:buClr>
              <a:buNone/>
            </a:pPr>
            <a:r>
              <a:rPr lang="en-US" sz="2000" dirty="0">
                <a:cs typeface="Book Antiqua"/>
              </a:rPr>
              <a:t>“…signed by an official who is authorized to legally bind the non-Federal entity“</a:t>
            </a:r>
          </a:p>
          <a:p>
            <a:pPr algn="just">
              <a:lnSpc>
                <a:spcPct val="120000"/>
              </a:lnSpc>
              <a:buClr>
                <a:schemeClr val="accent3"/>
              </a:buClr>
            </a:pPr>
            <a:r>
              <a:rPr lang="en-US" sz="2000" b="1" u="sng" dirty="0">
                <a:cs typeface="Book Antiqua"/>
              </a:rPr>
              <a:t>May require signature authority/delegation at institution</a:t>
            </a:r>
          </a:p>
          <a:p>
            <a:pPr algn="just">
              <a:lnSpc>
                <a:spcPct val="120000"/>
              </a:lnSpc>
              <a:buClr>
                <a:schemeClr val="accent3"/>
              </a:buClr>
            </a:pPr>
            <a:r>
              <a:rPr lang="en-US" sz="2000" b="1" u="sng" dirty="0">
                <a:cs typeface="Book Antiqua"/>
              </a:rPr>
              <a:t>Important to ensure all costs are allowable and allocable to the project via periodic reviews of individual transactions.</a:t>
            </a:r>
          </a:p>
          <a:p>
            <a:pPr marL="114300" indent="0">
              <a:lnSpc>
                <a:spcPct val="120000"/>
              </a:lnSpc>
              <a:buNone/>
            </a:pPr>
            <a:endParaRPr lang="en-US" sz="2800" dirty="0" smtClean="0">
              <a:cs typeface="Book Antiqua"/>
            </a:endParaRPr>
          </a:p>
          <a:p>
            <a:pPr marL="114300" indent="0">
              <a:lnSpc>
                <a:spcPct val="120000"/>
              </a:lnSpc>
              <a:buNone/>
            </a:pPr>
            <a:endParaRPr lang="en-US" sz="2800" dirty="0">
              <a:cs typeface="Book Antiqua"/>
            </a:endParaRPr>
          </a:p>
          <a:p>
            <a:endParaRPr lang="en-US" dirty="0"/>
          </a:p>
        </p:txBody>
      </p:sp>
      <p:sp>
        <p:nvSpPr>
          <p:cNvPr id="4" name="Slide Number Placeholder 3"/>
          <p:cNvSpPr>
            <a:spLocks noGrp="1"/>
          </p:cNvSpPr>
          <p:nvPr>
            <p:ph type="sldNum" sz="quarter" idx="12"/>
          </p:nvPr>
        </p:nvSpPr>
        <p:spPr/>
        <p:txBody>
          <a:bodyPr/>
          <a:lstStyle/>
          <a:p>
            <a:fld id="{23C746EB-EFA0-654F-A6C0-8370E54F9FE1}" type="slidenum">
              <a:rPr lang="en-US" smtClean="0"/>
              <a:pPr/>
              <a:t>35</a:t>
            </a:fld>
            <a:endParaRPr lang="en-US"/>
          </a:p>
        </p:txBody>
      </p:sp>
    </p:spTree>
    <p:extLst>
      <p:ext uri="{BB962C8B-B14F-4D97-AF65-F5344CB8AC3E}">
        <p14:creationId xmlns:p14="http://schemas.microsoft.com/office/powerpoint/2010/main" val="1503592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1752" y="228599"/>
            <a:ext cx="8534400" cy="885785"/>
          </a:xfrm>
        </p:spPr>
        <p:txBody>
          <a:bodyPr>
            <a:normAutofit fontScale="90000"/>
          </a:bodyPr>
          <a:lstStyle/>
          <a:p>
            <a:pPr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200.430 Compensation – Personal Services</a:t>
            </a:r>
          </a:p>
        </p:txBody>
      </p:sp>
      <p:sp>
        <p:nvSpPr>
          <p:cNvPr id="25603" name="Content Placeholder 2"/>
          <p:cNvSpPr>
            <a:spLocks noGrp="1"/>
          </p:cNvSpPr>
          <p:nvPr>
            <p:ph idx="1"/>
          </p:nvPr>
        </p:nvSpPr>
        <p:spPr/>
        <p:txBody>
          <a:bodyPr>
            <a:normAutofit/>
          </a:bodyPr>
          <a:lstStyle/>
          <a:p>
            <a:pPr algn="just" eaLnBrk="1" hangingPunct="1">
              <a:lnSpc>
                <a:spcPct val="100000"/>
              </a:lnSpc>
              <a:buClr>
                <a:schemeClr val="accent3"/>
              </a:buClr>
            </a:pPr>
            <a:r>
              <a:rPr lang="en-US" sz="2000" dirty="0" smtClean="0">
                <a:latin typeface="+mn-lt"/>
                <a:cs typeface="Book Antiqua"/>
              </a:rPr>
              <a:t>New Language</a:t>
            </a:r>
          </a:p>
          <a:p>
            <a:pPr algn="just" eaLnBrk="1" hangingPunct="1">
              <a:lnSpc>
                <a:spcPct val="100000"/>
              </a:lnSpc>
              <a:buClr>
                <a:schemeClr val="accent3"/>
              </a:buClr>
            </a:pPr>
            <a:r>
              <a:rPr lang="en-US" sz="2000" dirty="0" smtClean="0">
                <a:latin typeface="+mn-lt"/>
                <a:cs typeface="Book Antiqua"/>
              </a:rPr>
              <a:t>Strengthening </a:t>
            </a:r>
            <a:r>
              <a:rPr lang="en-US" sz="2000" dirty="0">
                <a:latin typeface="+mn-lt"/>
                <a:cs typeface="Book Antiqua"/>
              </a:rPr>
              <a:t>of Internal Controls</a:t>
            </a:r>
          </a:p>
          <a:p>
            <a:pPr algn="just" eaLnBrk="1" hangingPunct="1">
              <a:lnSpc>
                <a:spcPct val="100000"/>
              </a:lnSpc>
              <a:buClr>
                <a:schemeClr val="accent3"/>
              </a:buClr>
            </a:pPr>
            <a:r>
              <a:rPr lang="en-US" sz="2000" dirty="0">
                <a:latin typeface="+mn-lt"/>
                <a:cs typeface="Book Antiqua"/>
              </a:rPr>
              <a:t>Examples that used to be provided have now been removed</a:t>
            </a:r>
            <a:r>
              <a:rPr lang="en-US" sz="2000" dirty="0" smtClean="0">
                <a:latin typeface="+mn-lt"/>
                <a:cs typeface="Book Antiqua"/>
              </a:rPr>
              <a:t>. (A-21 Removed)</a:t>
            </a:r>
            <a:endParaRPr lang="en-US" sz="2000" dirty="0">
              <a:latin typeface="+mn-lt"/>
              <a:cs typeface="Book Antiqua"/>
            </a:endParaRPr>
          </a:p>
          <a:p>
            <a:pPr lvl="1" algn="just" eaLnBrk="1" hangingPunct="1">
              <a:lnSpc>
                <a:spcPct val="100000"/>
              </a:lnSpc>
              <a:buClr>
                <a:schemeClr val="accent3"/>
              </a:buClr>
            </a:pPr>
            <a:r>
              <a:rPr lang="en-US" sz="2000" dirty="0">
                <a:latin typeface="+mn-lt"/>
                <a:cs typeface="Book Antiqua"/>
              </a:rPr>
              <a:t>These prior examples had been interpreted by auditors to be the prescription </a:t>
            </a:r>
          </a:p>
          <a:p>
            <a:pPr algn="just" eaLnBrk="1" hangingPunct="1">
              <a:lnSpc>
                <a:spcPct val="100000"/>
              </a:lnSpc>
              <a:buClr>
                <a:schemeClr val="accent3"/>
              </a:buClr>
            </a:pPr>
            <a:r>
              <a:rPr lang="en-US" sz="2000" dirty="0">
                <a:latin typeface="+mn-lt"/>
                <a:cs typeface="Book Antiqua"/>
              </a:rPr>
              <a:t>The term ‘Effort Reports’ is no longer explicitly mentioned</a:t>
            </a:r>
          </a:p>
          <a:p>
            <a:pPr algn="just" eaLnBrk="1" hangingPunct="1">
              <a:lnSpc>
                <a:spcPct val="100000"/>
              </a:lnSpc>
              <a:buClr>
                <a:schemeClr val="accent3"/>
              </a:buClr>
              <a:buFont typeface="Arial" charset="0"/>
              <a:buNone/>
            </a:pPr>
            <a:endParaRPr lang="en-US" sz="2000" dirty="0">
              <a:latin typeface="+mn-lt"/>
              <a:cs typeface="Book Antiqua"/>
            </a:endParaRPr>
          </a:p>
          <a:p>
            <a:pPr algn="just" eaLnBrk="1" hangingPunct="1">
              <a:lnSpc>
                <a:spcPct val="100000"/>
              </a:lnSpc>
              <a:buClr>
                <a:schemeClr val="accent3"/>
              </a:buClr>
              <a:buFont typeface="Arial" charset="0"/>
              <a:buNone/>
            </a:pPr>
            <a:r>
              <a:rPr lang="en-US" sz="2000" i="1" u="sng" dirty="0">
                <a:latin typeface="+mn-lt"/>
                <a:cs typeface="Book Antiqua"/>
              </a:rPr>
              <a:t>Conversation point:</a:t>
            </a:r>
            <a:r>
              <a:rPr lang="en-US" sz="2000" i="1" dirty="0">
                <a:latin typeface="+mn-lt"/>
                <a:cs typeface="Book Antiqua"/>
              </a:rPr>
              <a:t>  </a:t>
            </a:r>
            <a:r>
              <a:rPr lang="en-US" sz="2000" dirty="0">
                <a:latin typeface="+mn-lt"/>
                <a:cs typeface="Book Antiqua"/>
              </a:rPr>
              <a:t>While the prescriptive language has changed, and examples removed, there is still a strong focus on accountability and internal controls regarding compensation on federal awards.  </a:t>
            </a:r>
            <a:endParaRPr lang="en-US" sz="2000" u="sng"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36</a:t>
            </a:fld>
            <a:endParaRPr lang="en-US"/>
          </a:p>
        </p:txBody>
      </p:sp>
    </p:spTree>
    <p:extLst>
      <p:ext uri="{BB962C8B-B14F-4D97-AF65-F5344CB8AC3E}">
        <p14:creationId xmlns:p14="http://schemas.microsoft.com/office/powerpoint/2010/main" val="831720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877419"/>
          </a:xfrm>
        </p:spPr>
        <p:txBody>
          <a:bodyPr>
            <a:normAutofit fontScale="90000"/>
          </a:bodyPr>
          <a:lstStyle/>
          <a:p>
            <a:pPr algn="l"/>
            <a:r>
              <a:rPr lang="en-US" b="1" dirty="0">
                <a:cs typeface="Book Antiqua"/>
              </a:rPr>
              <a:t>Key Sections – Subpart E</a:t>
            </a:r>
            <a:br>
              <a:rPr lang="en-US" b="1" dirty="0">
                <a:cs typeface="Book Antiqua"/>
              </a:rPr>
            </a:br>
            <a:r>
              <a:rPr lang="en-US" b="1" dirty="0">
                <a:cs typeface="Book Antiqua"/>
              </a:rPr>
              <a:t>200.431 Fringe Benefits</a:t>
            </a:r>
            <a:endParaRPr lang="en-US" dirty="0"/>
          </a:p>
        </p:txBody>
      </p:sp>
      <p:sp>
        <p:nvSpPr>
          <p:cNvPr id="3" name="Content Placeholder 2"/>
          <p:cNvSpPr>
            <a:spLocks noGrp="1"/>
          </p:cNvSpPr>
          <p:nvPr>
            <p:ph sz="quarter" idx="1"/>
          </p:nvPr>
        </p:nvSpPr>
        <p:spPr/>
        <p:txBody>
          <a:bodyPr/>
          <a:lstStyle/>
          <a:p>
            <a:pPr>
              <a:buClr>
                <a:schemeClr val="accent3"/>
              </a:buClr>
            </a:pPr>
            <a:r>
              <a:rPr lang="en-US" i="1" dirty="0" smtClean="0"/>
              <a:t>When a non-Federal entity uses the cash basis of accounting the cost of leave is recognized in the period that the leave is taken and paid for. Payments for unused leave when an employee retires or terminates employment are allowable as </a:t>
            </a:r>
            <a:r>
              <a:rPr lang="en-US" i="1" u="sng" dirty="0" smtClean="0"/>
              <a:t>indirect costs </a:t>
            </a:r>
            <a:r>
              <a:rPr lang="en-US" i="1" dirty="0" smtClean="0"/>
              <a:t> in the year of payment.</a:t>
            </a:r>
            <a:endParaRPr lang="en-US" i="1" dirty="0"/>
          </a:p>
        </p:txBody>
      </p:sp>
      <p:sp>
        <p:nvSpPr>
          <p:cNvPr id="4" name="Slide Number Placeholder 3"/>
          <p:cNvSpPr>
            <a:spLocks noGrp="1"/>
          </p:cNvSpPr>
          <p:nvPr>
            <p:ph type="sldNum" sz="quarter" idx="12"/>
          </p:nvPr>
        </p:nvSpPr>
        <p:spPr/>
        <p:txBody>
          <a:bodyPr/>
          <a:lstStyle/>
          <a:p>
            <a:fld id="{23C746EB-EFA0-654F-A6C0-8370E54F9FE1}" type="slidenum">
              <a:rPr lang="en-US" smtClean="0"/>
              <a:pPr/>
              <a:t>37</a:t>
            </a:fld>
            <a:endParaRPr lang="en-US"/>
          </a:p>
        </p:txBody>
      </p:sp>
    </p:spTree>
    <p:extLst>
      <p:ext uri="{BB962C8B-B14F-4D97-AF65-F5344CB8AC3E}">
        <p14:creationId xmlns:p14="http://schemas.microsoft.com/office/powerpoint/2010/main" val="183432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1752" y="228600"/>
            <a:ext cx="8534400" cy="950574"/>
          </a:xfrm>
        </p:spPr>
        <p:txBody>
          <a:bodyPr>
            <a:normAutofit fontScale="90000"/>
          </a:bodyPr>
          <a:lstStyle/>
          <a:p>
            <a:pPr algn="l"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200.431 Fringe Benefits</a:t>
            </a:r>
          </a:p>
        </p:txBody>
      </p:sp>
      <p:sp>
        <p:nvSpPr>
          <p:cNvPr id="26627" name="Content Placeholder 2"/>
          <p:cNvSpPr>
            <a:spLocks noGrp="1"/>
          </p:cNvSpPr>
          <p:nvPr>
            <p:ph idx="1"/>
          </p:nvPr>
        </p:nvSpPr>
        <p:spPr/>
        <p:txBody>
          <a:bodyPr>
            <a:normAutofit fontScale="92500" lnSpcReduction="20000"/>
          </a:bodyPr>
          <a:lstStyle/>
          <a:p>
            <a:pPr algn="just" eaLnBrk="1" hangingPunct="1">
              <a:lnSpc>
                <a:spcPct val="100000"/>
              </a:lnSpc>
              <a:buClr>
                <a:schemeClr val="accent3"/>
              </a:buClr>
            </a:pPr>
            <a:r>
              <a:rPr lang="en-US" dirty="0">
                <a:latin typeface="+mn-lt"/>
                <a:cs typeface="Book Antiqua"/>
              </a:rPr>
              <a:t>Family related leave is </a:t>
            </a:r>
            <a:r>
              <a:rPr lang="en-US" dirty="0" smtClean="0">
                <a:latin typeface="+mn-lt"/>
                <a:cs typeface="Book Antiqua"/>
              </a:rPr>
              <a:t>allowable (NEW)</a:t>
            </a:r>
            <a:endParaRPr lang="en-US" dirty="0">
              <a:latin typeface="+mn-lt"/>
              <a:cs typeface="Book Antiqua"/>
            </a:endParaRPr>
          </a:p>
          <a:p>
            <a:pPr algn="just" eaLnBrk="1" hangingPunct="1">
              <a:lnSpc>
                <a:spcPct val="100000"/>
              </a:lnSpc>
              <a:buClr>
                <a:schemeClr val="accent3"/>
              </a:buClr>
            </a:pPr>
            <a:r>
              <a:rPr lang="en-US" dirty="0">
                <a:latin typeface="+mn-lt"/>
                <a:cs typeface="Book Antiqua"/>
              </a:rPr>
              <a:t>Change in accounting for unused leave?  Impacts on Fringe rates?</a:t>
            </a:r>
          </a:p>
          <a:p>
            <a:pPr algn="just" eaLnBrk="1" hangingPunct="1">
              <a:lnSpc>
                <a:spcPct val="100000"/>
              </a:lnSpc>
              <a:buClr>
                <a:schemeClr val="accent3"/>
              </a:buClr>
            </a:pPr>
            <a:r>
              <a:rPr lang="en-US" dirty="0">
                <a:latin typeface="+mn-lt"/>
                <a:cs typeface="Book Antiqua"/>
              </a:rPr>
              <a:t>Severance Pay is clarified and introduces categorizations of normal severance pay and; mass or excessive severance pay</a:t>
            </a:r>
            <a:r>
              <a:rPr lang="en-US" dirty="0" smtClean="0">
                <a:latin typeface="+mn-lt"/>
                <a:cs typeface="Book Antiqua"/>
              </a:rPr>
              <a:t>. (Abnormal)</a:t>
            </a:r>
          </a:p>
          <a:p>
            <a:pPr algn="just" eaLnBrk="1" hangingPunct="1">
              <a:lnSpc>
                <a:spcPct val="100000"/>
              </a:lnSpc>
              <a:buClr>
                <a:schemeClr val="accent3"/>
              </a:buClr>
            </a:pPr>
            <a:r>
              <a:rPr lang="en-US" dirty="0" smtClean="0">
                <a:cs typeface="Book Antiqua"/>
              </a:rPr>
              <a:t>Severance pay by means of an accrual will not achieve equity to both parties</a:t>
            </a:r>
            <a:r>
              <a:rPr lang="en-US" dirty="0" smtClean="0">
                <a:latin typeface="+mn-lt"/>
                <a:cs typeface="Book Antiqua"/>
              </a:rPr>
              <a:t>  </a:t>
            </a:r>
            <a:endParaRPr lang="en-US" dirty="0">
              <a:latin typeface="+mn-lt"/>
              <a:cs typeface="Book Antiqua"/>
            </a:endParaRPr>
          </a:p>
          <a:p>
            <a:pPr algn="just" eaLnBrk="1" hangingPunct="1">
              <a:lnSpc>
                <a:spcPct val="100000"/>
              </a:lnSpc>
              <a:buClr>
                <a:schemeClr val="accent3"/>
              </a:buClr>
              <a:buFont typeface="Arial" charset="0"/>
              <a:buNone/>
            </a:pPr>
            <a:endParaRPr lang="en-US" dirty="0">
              <a:latin typeface="+mn-lt"/>
              <a:cs typeface="Book Antiqua"/>
            </a:endParaRPr>
          </a:p>
          <a:p>
            <a:pPr algn="just" eaLnBrk="1" hangingPunct="1">
              <a:lnSpc>
                <a:spcPct val="100000"/>
              </a:lnSpc>
              <a:buClr>
                <a:schemeClr val="accent3"/>
              </a:buClr>
              <a:buFont typeface="Arial" charset="0"/>
              <a:buNone/>
            </a:pPr>
            <a:r>
              <a:rPr lang="en-US" i="1" dirty="0">
                <a:cs typeface="Book Antiqua"/>
              </a:rPr>
              <a:t>	</a:t>
            </a:r>
            <a:r>
              <a:rPr lang="en-US" i="1" u="sng" dirty="0" smtClean="0">
                <a:latin typeface="+mn-lt"/>
                <a:cs typeface="Book Antiqua"/>
              </a:rPr>
              <a:t>Talking </a:t>
            </a:r>
            <a:r>
              <a:rPr lang="en-US" i="1" u="sng" dirty="0">
                <a:latin typeface="+mn-lt"/>
                <a:cs typeface="Book Antiqua"/>
              </a:rPr>
              <a:t>point:</a:t>
            </a:r>
            <a:r>
              <a:rPr lang="en-US" i="1" dirty="0">
                <a:latin typeface="+mn-lt"/>
                <a:cs typeface="Book Antiqua"/>
              </a:rPr>
              <a:t>  </a:t>
            </a:r>
            <a:r>
              <a:rPr lang="en-US" dirty="0">
                <a:latin typeface="+mn-lt"/>
                <a:cs typeface="Book Antiqua"/>
              </a:rPr>
              <a:t>Multiple internal stakeholders will be engaged to review this section of the Uniform Guidance and evaluate current and future processes.</a:t>
            </a:r>
            <a:endParaRPr lang="en-US" u="sng"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38</a:t>
            </a:fld>
            <a:endParaRPr lang="en-US"/>
          </a:p>
        </p:txBody>
      </p:sp>
    </p:spTree>
    <p:extLst>
      <p:ext uri="{BB962C8B-B14F-4D97-AF65-F5344CB8AC3E}">
        <p14:creationId xmlns:p14="http://schemas.microsoft.com/office/powerpoint/2010/main" val="930903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272118"/>
            <a:ext cx="7543800" cy="570150"/>
          </a:xfrm>
        </p:spPr>
        <p:txBody>
          <a:bodyPr>
            <a:normAutofit fontScale="90000"/>
          </a:bodyPr>
          <a:lstStyle/>
          <a:p>
            <a:pPr algn="ctr">
              <a:lnSpc>
                <a:spcPct val="100000"/>
              </a:lnSpc>
            </a:pPr>
            <a:r>
              <a:rPr lang="en-US" b="1" dirty="0" smtClean="0">
                <a:latin typeface="+mn-lt"/>
                <a:cs typeface="Book Antiqua"/>
              </a:rPr>
              <a:t>Compensation-Personal Services</a:t>
            </a:r>
            <a:endParaRPr lang="en-US" dirty="0">
              <a:latin typeface="+mn-lt"/>
              <a:cs typeface="Book Antiqua"/>
            </a:endParaRPr>
          </a:p>
        </p:txBody>
      </p:sp>
      <p:sp>
        <p:nvSpPr>
          <p:cNvPr id="3" name="Content Placeholder 2"/>
          <p:cNvSpPr>
            <a:spLocks noGrp="1"/>
          </p:cNvSpPr>
          <p:nvPr>
            <p:ph idx="1"/>
          </p:nvPr>
        </p:nvSpPr>
        <p:spPr>
          <a:xfrm>
            <a:off x="539796" y="1379110"/>
            <a:ext cx="7806390" cy="4666263"/>
          </a:xfrm>
        </p:spPr>
        <p:txBody>
          <a:bodyPr>
            <a:normAutofit fontScale="85000" lnSpcReduction="20000"/>
          </a:bodyPr>
          <a:lstStyle/>
          <a:p>
            <a:pPr marL="0" indent="0" algn="just">
              <a:lnSpc>
                <a:spcPct val="110000"/>
              </a:lnSpc>
              <a:buClr>
                <a:schemeClr val="accent3"/>
              </a:buClr>
              <a:buNone/>
            </a:pPr>
            <a:r>
              <a:rPr lang="en-US" sz="2400" b="1" dirty="0" smtClean="0">
                <a:latin typeface="+mn-lt"/>
                <a:cs typeface="Book Antiqua"/>
              </a:rPr>
              <a:t>§200.430 </a:t>
            </a:r>
          </a:p>
          <a:p>
            <a:pPr algn="just">
              <a:lnSpc>
                <a:spcPct val="110000"/>
              </a:lnSpc>
              <a:buClr>
                <a:schemeClr val="accent3"/>
              </a:buClr>
            </a:pPr>
            <a:r>
              <a:rPr lang="en-US" dirty="0" smtClean="0">
                <a:latin typeface="+mn-lt"/>
                <a:cs typeface="Book Antiqua"/>
              </a:rPr>
              <a:t>More </a:t>
            </a:r>
            <a:r>
              <a:rPr lang="en-US" dirty="0">
                <a:latin typeface="+mn-lt"/>
                <a:cs typeface="Book Antiqua"/>
              </a:rPr>
              <a:t>Flexibility</a:t>
            </a:r>
          </a:p>
          <a:p>
            <a:pPr lvl="1" algn="just">
              <a:lnSpc>
                <a:spcPct val="110000"/>
              </a:lnSpc>
              <a:buClr>
                <a:schemeClr val="accent3"/>
              </a:buClr>
            </a:pPr>
            <a:r>
              <a:rPr lang="en-US" dirty="0" smtClean="0">
                <a:latin typeface="+mn-lt"/>
                <a:cs typeface="Book Antiqua"/>
              </a:rPr>
              <a:t>Eliminated</a:t>
            </a:r>
            <a:endParaRPr lang="en-US" dirty="0">
              <a:latin typeface="+mn-lt"/>
              <a:cs typeface="Book Antiqua"/>
            </a:endParaRPr>
          </a:p>
          <a:p>
            <a:pPr lvl="2" algn="just">
              <a:lnSpc>
                <a:spcPct val="110000"/>
              </a:lnSpc>
            </a:pPr>
            <a:r>
              <a:rPr lang="en-US" dirty="0" smtClean="0">
                <a:latin typeface="+mn-lt"/>
                <a:cs typeface="Book Antiqua"/>
              </a:rPr>
              <a:t>Examples </a:t>
            </a:r>
            <a:r>
              <a:rPr lang="en-US" dirty="0">
                <a:latin typeface="+mn-lt"/>
                <a:cs typeface="Book Antiqua"/>
              </a:rPr>
              <a:t>of acceptable Methods for Payroll Distribution</a:t>
            </a:r>
          </a:p>
          <a:p>
            <a:pPr lvl="1" algn="just">
              <a:lnSpc>
                <a:spcPct val="110000"/>
              </a:lnSpc>
              <a:buClr>
                <a:schemeClr val="accent3"/>
              </a:buClr>
            </a:pPr>
            <a:r>
              <a:rPr lang="en-US" dirty="0">
                <a:latin typeface="+mn-lt"/>
                <a:cs typeface="Book Antiqua"/>
              </a:rPr>
              <a:t>Added concept of </a:t>
            </a:r>
            <a:r>
              <a:rPr lang="en-US" dirty="0" smtClean="0">
                <a:latin typeface="+mn-lt"/>
                <a:cs typeface="Book Antiqua"/>
              </a:rPr>
              <a:t>IBS (Institution Base Salary)</a:t>
            </a:r>
            <a:endParaRPr lang="en-US" dirty="0">
              <a:latin typeface="+mn-lt"/>
              <a:cs typeface="Book Antiqua"/>
            </a:endParaRPr>
          </a:p>
          <a:p>
            <a:pPr lvl="2" algn="just">
              <a:lnSpc>
                <a:spcPct val="110000"/>
              </a:lnSpc>
            </a:pPr>
            <a:r>
              <a:rPr lang="en-US" dirty="0">
                <a:latin typeface="+mn-lt"/>
                <a:cs typeface="Book Antiqua"/>
              </a:rPr>
              <a:t>(ii) The non-Federal entity establishes a consistent written definition of work covered by IBS which is specific enough to determine conclusively when work beyond that level has occurred </a:t>
            </a:r>
          </a:p>
          <a:p>
            <a:pPr lvl="1" algn="just">
              <a:lnSpc>
                <a:spcPct val="110000"/>
              </a:lnSpc>
              <a:buClr>
                <a:schemeClr val="accent3"/>
              </a:buClr>
            </a:pPr>
            <a:r>
              <a:rPr lang="en-US" dirty="0">
                <a:latin typeface="+mn-lt"/>
                <a:cs typeface="Book Antiqua"/>
              </a:rPr>
              <a:t>Allowable activities:</a:t>
            </a:r>
          </a:p>
          <a:p>
            <a:pPr lvl="2" algn="just">
              <a:lnSpc>
                <a:spcPct val="110000"/>
              </a:lnSpc>
            </a:pPr>
            <a:r>
              <a:rPr lang="en-US" dirty="0">
                <a:latin typeface="+mn-lt"/>
                <a:cs typeface="Book Antiqua"/>
              </a:rPr>
              <a:t>Added language to allow for “developing and maintaining protocols”…. “managing and securing project-specific data, coordinating research subjects…”</a:t>
            </a:r>
          </a:p>
          <a:p>
            <a:pPr lvl="1" algn="just">
              <a:lnSpc>
                <a:spcPct val="110000"/>
              </a:lnSpc>
              <a:buClr>
                <a:schemeClr val="accent3"/>
              </a:buClr>
            </a:pPr>
            <a:r>
              <a:rPr lang="en-US" dirty="0">
                <a:latin typeface="+mn-lt"/>
                <a:cs typeface="Book Antiqua"/>
              </a:rPr>
              <a:t>Also added </a:t>
            </a:r>
          </a:p>
          <a:p>
            <a:pPr lvl="2" algn="just">
              <a:lnSpc>
                <a:spcPct val="110000"/>
              </a:lnSpc>
            </a:pPr>
            <a:r>
              <a:rPr lang="en-US" dirty="0">
                <a:latin typeface="+mn-lt"/>
                <a:cs typeface="Book Antiqua"/>
              </a:rPr>
              <a:t>(2) For records which meet the standards …not be required to provide additional support or documentation for the work performed…</a:t>
            </a:r>
            <a:endParaRPr lang="en-US" altLang="en-US" dirty="0">
              <a:latin typeface="+mn-lt"/>
              <a:cs typeface="Book Antiqua"/>
            </a:endParaRPr>
          </a:p>
          <a:p>
            <a:pPr>
              <a:lnSpc>
                <a:spcPct val="110000"/>
              </a:lnSpc>
            </a:pP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39</a:t>
            </a:fld>
            <a:endParaRPr lang="en-US"/>
          </a:p>
        </p:txBody>
      </p:sp>
    </p:spTree>
    <p:extLst>
      <p:ext uri="{BB962C8B-B14F-4D97-AF65-F5344CB8AC3E}">
        <p14:creationId xmlns:p14="http://schemas.microsoft.com/office/powerpoint/2010/main" val="1245318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Autofit/>
          </a:bodyPr>
          <a:lstStyle/>
          <a:p>
            <a:pPr eaLnBrk="1" hangingPunct="1">
              <a:lnSpc>
                <a:spcPct val="100000"/>
              </a:lnSpc>
            </a:pPr>
            <a:r>
              <a:rPr lang="en-US" sz="2500" b="1" dirty="0" smtClean="0">
                <a:latin typeface="+mn-lt"/>
                <a:cs typeface="Book Antiqua"/>
              </a:rPr>
              <a:t>What </a:t>
            </a:r>
            <a:r>
              <a:rPr lang="en-US" sz="2500" b="1" dirty="0">
                <a:latin typeface="+mn-lt"/>
                <a:cs typeface="Book Antiqua"/>
              </a:rPr>
              <a:t>are the high level goals of the Omni-Circular?</a:t>
            </a:r>
          </a:p>
        </p:txBody>
      </p:sp>
      <p:sp>
        <p:nvSpPr>
          <p:cNvPr id="3" name="Content Placeholder 2"/>
          <p:cNvSpPr>
            <a:spLocks noGrp="1"/>
          </p:cNvSpPr>
          <p:nvPr>
            <p:ph idx="1"/>
          </p:nvPr>
        </p:nvSpPr>
        <p:spPr/>
        <p:txBody>
          <a:bodyPr>
            <a:normAutofit fontScale="70000" lnSpcReduction="20000"/>
          </a:bodyPr>
          <a:lstStyle/>
          <a:p>
            <a:pPr eaLnBrk="1" hangingPunct="1">
              <a:lnSpc>
                <a:spcPct val="120000"/>
              </a:lnSpc>
              <a:buClr>
                <a:schemeClr val="accent3"/>
              </a:buClr>
            </a:pPr>
            <a:r>
              <a:rPr lang="en-US" dirty="0">
                <a:latin typeface="+mn-lt"/>
                <a:cs typeface="Book Antiqua"/>
              </a:rPr>
              <a:t>Streamline guidance on federal awards Reduce administrative burden for the </a:t>
            </a:r>
            <a:r>
              <a:rPr lang="en-US" dirty="0" smtClean="0">
                <a:latin typeface="+mn-lt"/>
                <a:cs typeface="Book Antiqua"/>
              </a:rPr>
              <a:t>government</a:t>
            </a:r>
          </a:p>
          <a:p>
            <a:pPr marL="0" indent="0" eaLnBrk="1" hangingPunct="1">
              <a:lnSpc>
                <a:spcPct val="120000"/>
              </a:lnSpc>
              <a:buClr>
                <a:schemeClr val="accent3"/>
              </a:buClr>
              <a:buNone/>
            </a:pPr>
            <a:endParaRPr lang="en-US" dirty="0">
              <a:latin typeface="+mn-lt"/>
              <a:cs typeface="Book Antiqua"/>
            </a:endParaRPr>
          </a:p>
          <a:p>
            <a:pPr eaLnBrk="1" hangingPunct="1">
              <a:lnSpc>
                <a:spcPct val="120000"/>
              </a:lnSpc>
              <a:buClr>
                <a:schemeClr val="accent3"/>
              </a:buClr>
            </a:pPr>
            <a:r>
              <a:rPr lang="en-US" dirty="0">
                <a:latin typeface="+mn-lt"/>
                <a:cs typeface="Book Antiqua"/>
              </a:rPr>
              <a:t>Strengthen federal oversight of funding, to reduce potential for waste, fraud and abuse</a:t>
            </a:r>
            <a:r>
              <a:rPr lang="en-US" dirty="0" smtClean="0">
                <a:latin typeface="+mn-lt"/>
                <a:cs typeface="Book Antiqua"/>
              </a:rPr>
              <a:t>.</a:t>
            </a:r>
          </a:p>
          <a:p>
            <a:pPr marL="0" indent="0" eaLnBrk="1" hangingPunct="1">
              <a:lnSpc>
                <a:spcPct val="120000"/>
              </a:lnSpc>
              <a:buClr>
                <a:schemeClr val="accent3"/>
              </a:buClr>
              <a:buNone/>
            </a:pPr>
            <a:endParaRPr lang="en-US" dirty="0">
              <a:latin typeface="+mn-lt"/>
              <a:cs typeface="Book Antiqua"/>
            </a:endParaRPr>
          </a:p>
          <a:p>
            <a:pPr eaLnBrk="1" hangingPunct="1">
              <a:lnSpc>
                <a:spcPct val="120000"/>
              </a:lnSpc>
              <a:buClr>
                <a:schemeClr val="accent3"/>
              </a:buClr>
            </a:pPr>
            <a:r>
              <a:rPr lang="en-US" dirty="0">
                <a:latin typeface="+mn-lt"/>
                <a:cs typeface="Book Antiqua"/>
              </a:rPr>
              <a:t>Set standard requirements for financial award management uniformly across all federal agencies</a:t>
            </a:r>
          </a:p>
          <a:p>
            <a:pPr eaLnBrk="1" hangingPunct="1">
              <a:lnSpc>
                <a:spcPct val="120000"/>
              </a:lnSpc>
              <a:buClr>
                <a:schemeClr val="accent3"/>
              </a:buClr>
            </a:pPr>
            <a:r>
              <a:rPr lang="en-US" dirty="0">
                <a:latin typeface="+mn-lt"/>
                <a:cs typeface="Book Antiqua"/>
              </a:rPr>
              <a:t>Locate all OMB Circulars into Title 2 of the CFR (i.e. – consolidation of 8 OMB Circulars into Title 2 of the CFR</a:t>
            </a:r>
            <a:r>
              <a:rPr lang="en-US" dirty="0" smtClean="0">
                <a:latin typeface="+mn-lt"/>
                <a:cs typeface="Book Antiqua"/>
              </a:rPr>
              <a:t>)</a:t>
            </a:r>
          </a:p>
          <a:p>
            <a:pPr marL="0" indent="0" eaLnBrk="1" hangingPunct="1">
              <a:lnSpc>
                <a:spcPct val="120000"/>
              </a:lnSpc>
              <a:buClr>
                <a:schemeClr val="accent3"/>
              </a:buClr>
              <a:buNone/>
            </a:pPr>
            <a:endParaRPr lang="en-US" dirty="0">
              <a:latin typeface="+mn-lt"/>
              <a:cs typeface="Book Antiqua"/>
            </a:endParaRPr>
          </a:p>
          <a:p>
            <a:pPr eaLnBrk="1" hangingPunct="1">
              <a:lnSpc>
                <a:spcPct val="120000"/>
              </a:lnSpc>
              <a:buClr>
                <a:schemeClr val="accent3"/>
              </a:buClr>
            </a:pPr>
            <a:r>
              <a:rPr lang="en-US" dirty="0">
                <a:latin typeface="+mn-lt"/>
                <a:cs typeface="Book Antiqua"/>
              </a:rPr>
              <a:t>Increase efficiencies and effectiveness of Federal Award making (i.e.- best use of funds)</a:t>
            </a:r>
          </a:p>
        </p:txBody>
      </p:sp>
      <p:sp>
        <p:nvSpPr>
          <p:cNvPr id="2" name="Slide Number Placeholder 1"/>
          <p:cNvSpPr>
            <a:spLocks noGrp="1"/>
          </p:cNvSpPr>
          <p:nvPr>
            <p:ph type="sldNum" sz="quarter" idx="12"/>
          </p:nvPr>
        </p:nvSpPr>
        <p:spPr/>
        <p:txBody>
          <a:bodyPr/>
          <a:lstStyle/>
          <a:p>
            <a:fld id="{23C746EB-EFA0-654F-A6C0-8370E54F9FE1}" type="slidenum">
              <a:rPr lang="en-US" smtClean="0"/>
              <a:pPr/>
              <a:t>4</a:t>
            </a:fld>
            <a:endParaRPr lang="en-US"/>
          </a:p>
        </p:txBody>
      </p:sp>
    </p:spTree>
    <p:extLst>
      <p:ext uri="{BB962C8B-B14F-4D97-AF65-F5344CB8AC3E}">
        <p14:creationId xmlns:p14="http://schemas.microsoft.com/office/powerpoint/2010/main" val="2991944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973001"/>
          </a:xfrm>
        </p:spPr>
        <p:txBody>
          <a:bodyPr>
            <a:normAutofit fontScale="90000"/>
          </a:bodyPr>
          <a:lstStyle/>
          <a:p>
            <a:pPr algn="l"/>
            <a:r>
              <a:rPr lang="en-US" b="1" dirty="0" smtClean="0"/>
              <a:t>200.430 (</a:t>
            </a:r>
            <a:r>
              <a:rPr lang="en-US" b="1" dirty="0" err="1" smtClean="0"/>
              <a:t>i</a:t>
            </a:r>
            <a:r>
              <a:rPr lang="en-US" b="1" dirty="0" smtClean="0"/>
              <a:t>) Standards for Documentation of Personnel Expenses</a:t>
            </a:r>
            <a:endParaRPr lang="en-US" b="1" dirty="0"/>
          </a:p>
        </p:txBody>
      </p:sp>
      <p:sp>
        <p:nvSpPr>
          <p:cNvPr id="3" name="Content Placeholder 2"/>
          <p:cNvSpPr>
            <a:spLocks noGrp="1"/>
          </p:cNvSpPr>
          <p:nvPr>
            <p:ph sz="quarter" idx="1"/>
          </p:nvPr>
        </p:nvSpPr>
        <p:spPr/>
        <p:txBody>
          <a:bodyPr/>
          <a:lstStyle/>
          <a:p>
            <a:pPr>
              <a:buClr>
                <a:schemeClr val="accent3"/>
              </a:buClr>
              <a:buFont typeface="Arial"/>
              <a:buChar char="•"/>
            </a:pPr>
            <a:r>
              <a:rPr lang="en-US" dirty="0" smtClean="0"/>
              <a:t>Include (8) Standards for Documenting Records</a:t>
            </a:r>
          </a:p>
          <a:p>
            <a:pPr>
              <a:buClr>
                <a:schemeClr val="accent3"/>
              </a:buClr>
              <a:buFont typeface="Arial"/>
              <a:buChar char="•"/>
            </a:pPr>
            <a:r>
              <a:rPr lang="en-US" dirty="0" smtClean="0"/>
              <a:t>Substitute Systems are allowed for measures of work performed (i.e. Temporary Assistance for Needy Families (TANF)).</a:t>
            </a:r>
          </a:p>
          <a:p>
            <a:pPr>
              <a:buClr>
                <a:schemeClr val="accent3"/>
              </a:buClr>
              <a:buFont typeface="Arial"/>
              <a:buChar char="•"/>
            </a:pPr>
            <a:endParaRPr lang="en-US" dirty="0"/>
          </a:p>
        </p:txBody>
      </p:sp>
      <p:sp>
        <p:nvSpPr>
          <p:cNvPr id="4" name="Slide Number Placeholder 3"/>
          <p:cNvSpPr>
            <a:spLocks noGrp="1"/>
          </p:cNvSpPr>
          <p:nvPr>
            <p:ph type="sldNum" sz="quarter" idx="12"/>
          </p:nvPr>
        </p:nvSpPr>
        <p:spPr/>
        <p:txBody>
          <a:bodyPr/>
          <a:lstStyle/>
          <a:p>
            <a:fld id="{23C746EB-EFA0-654F-A6C0-8370E54F9FE1}" type="slidenum">
              <a:rPr lang="en-US" smtClean="0"/>
              <a:pPr/>
              <a:t>40</a:t>
            </a:fld>
            <a:endParaRPr lang="en-US"/>
          </a:p>
        </p:txBody>
      </p:sp>
    </p:spTree>
    <p:extLst>
      <p:ext uri="{BB962C8B-B14F-4D97-AF65-F5344CB8AC3E}">
        <p14:creationId xmlns:p14="http://schemas.microsoft.com/office/powerpoint/2010/main" val="3540216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1752" y="228600"/>
            <a:ext cx="8534400" cy="898742"/>
          </a:xfrm>
        </p:spPr>
        <p:txBody>
          <a:bodyPr>
            <a:normAutofit fontScale="90000"/>
          </a:bodyPr>
          <a:lstStyle/>
          <a:p>
            <a:pPr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200.432 Conference Costs</a:t>
            </a:r>
          </a:p>
        </p:txBody>
      </p:sp>
      <p:sp>
        <p:nvSpPr>
          <p:cNvPr id="3" name="Content Placeholder 2"/>
          <p:cNvSpPr>
            <a:spLocks noGrp="1"/>
          </p:cNvSpPr>
          <p:nvPr>
            <p:ph idx="1"/>
          </p:nvPr>
        </p:nvSpPr>
        <p:spPr>
          <a:xfrm>
            <a:off x="628650" y="1825625"/>
            <a:ext cx="7886700" cy="4419600"/>
          </a:xfrm>
        </p:spPr>
        <p:txBody>
          <a:bodyPr>
            <a:noAutofit/>
          </a:bodyPr>
          <a:lstStyle/>
          <a:p>
            <a:pPr algn="just" eaLnBrk="1" hangingPunct="1">
              <a:lnSpc>
                <a:spcPct val="100000"/>
              </a:lnSpc>
              <a:buClr>
                <a:schemeClr val="accent3"/>
              </a:buClr>
            </a:pPr>
            <a:r>
              <a:rPr lang="en-US" sz="1800" dirty="0">
                <a:latin typeface="+mn-lt"/>
                <a:cs typeface="Book Antiqua"/>
              </a:rPr>
              <a:t>Requires conference hosts to exercise discretion and judgment to ensure that conference costs are appropriate, necessary and managed in a way that minimizes cost to the federal award </a:t>
            </a:r>
            <a:r>
              <a:rPr lang="en-US" sz="1800" i="1" dirty="0">
                <a:latin typeface="+mn-lt"/>
                <a:cs typeface="Book Antiqua"/>
              </a:rPr>
              <a:t>(remember the notion of waste and abuse</a:t>
            </a:r>
            <a:r>
              <a:rPr lang="en-US" sz="1800" i="1" dirty="0" smtClean="0">
                <a:latin typeface="+mn-lt"/>
                <a:cs typeface="Book Antiqua"/>
              </a:rPr>
              <a:t>)</a:t>
            </a:r>
          </a:p>
          <a:p>
            <a:pPr algn="just" eaLnBrk="1" hangingPunct="1">
              <a:lnSpc>
                <a:spcPct val="100000"/>
              </a:lnSpc>
              <a:buClr>
                <a:schemeClr val="accent3"/>
              </a:buClr>
            </a:pPr>
            <a:endParaRPr lang="en-US" sz="1800" i="1" dirty="0">
              <a:latin typeface="+mn-lt"/>
              <a:cs typeface="Book Antiqua"/>
            </a:endParaRPr>
          </a:p>
          <a:p>
            <a:pPr algn="just" eaLnBrk="1" hangingPunct="1">
              <a:lnSpc>
                <a:spcPct val="100000"/>
              </a:lnSpc>
              <a:buClr>
                <a:schemeClr val="accent3"/>
              </a:buClr>
            </a:pPr>
            <a:r>
              <a:rPr lang="en-US" sz="1800" i="1" dirty="0">
                <a:latin typeface="+mn-lt"/>
                <a:cs typeface="Book Antiqua"/>
              </a:rPr>
              <a:t>‘As needed, the costs of identifying, but not providing, locally available dependent-care resources are allowable’</a:t>
            </a:r>
          </a:p>
          <a:p>
            <a:pPr algn="just" eaLnBrk="1" hangingPunct="1">
              <a:lnSpc>
                <a:spcPct val="100000"/>
              </a:lnSpc>
              <a:buClr>
                <a:schemeClr val="accent3"/>
              </a:buClr>
              <a:buFont typeface="Arial" charset="0"/>
              <a:buNone/>
            </a:pPr>
            <a:endParaRPr lang="en-US" sz="1800" i="1" u="sng" dirty="0">
              <a:latin typeface="+mn-lt"/>
              <a:cs typeface="Book Antiqua"/>
            </a:endParaRPr>
          </a:p>
          <a:p>
            <a:pPr algn="just" eaLnBrk="1" hangingPunct="1">
              <a:lnSpc>
                <a:spcPct val="100000"/>
              </a:lnSpc>
              <a:buClr>
                <a:schemeClr val="accent3"/>
              </a:buClr>
              <a:buFont typeface="Arial" charset="0"/>
              <a:buNone/>
            </a:pPr>
            <a:r>
              <a:rPr lang="en-US" sz="1800" i="1" u="sng" dirty="0">
                <a:latin typeface="+mn-lt"/>
                <a:cs typeface="Book Antiqua"/>
              </a:rPr>
              <a:t>Conversation point:</a:t>
            </a:r>
            <a:r>
              <a:rPr lang="en-US" sz="1800" i="1" dirty="0">
                <a:latin typeface="+mn-lt"/>
                <a:cs typeface="Book Antiqua"/>
              </a:rPr>
              <a:t>  </a:t>
            </a:r>
            <a:r>
              <a:rPr lang="en-US" sz="1800" dirty="0">
                <a:latin typeface="+mn-lt"/>
                <a:cs typeface="Book Antiqua"/>
              </a:rPr>
              <a:t>The second point above is also reflected in Travel 200.474 and Fringe 200.431, as an encouragement of family-friendly practices.  University policies will be evaluated for current and future practices, as the Uniform Guidance requires consistent treatment between federally funded programs and non-federal programs.</a:t>
            </a:r>
            <a:endParaRPr lang="en-US" sz="1800" u="sng"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41</a:t>
            </a:fld>
            <a:endParaRPr lang="en-US"/>
          </a:p>
        </p:txBody>
      </p:sp>
    </p:spTree>
    <p:extLst>
      <p:ext uri="{BB962C8B-B14F-4D97-AF65-F5344CB8AC3E}">
        <p14:creationId xmlns:p14="http://schemas.microsoft.com/office/powerpoint/2010/main" val="2631970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1752" y="228600"/>
            <a:ext cx="8534400" cy="937616"/>
          </a:xfrm>
        </p:spPr>
        <p:txBody>
          <a:bodyPr>
            <a:normAutofit fontScale="90000"/>
          </a:bodyPr>
          <a:lstStyle/>
          <a:p>
            <a:pPr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200.453 Materials and Supplies</a:t>
            </a:r>
          </a:p>
        </p:txBody>
      </p:sp>
      <p:sp>
        <p:nvSpPr>
          <p:cNvPr id="27651" name="Content Placeholder 2"/>
          <p:cNvSpPr>
            <a:spLocks noGrp="1"/>
          </p:cNvSpPr>
          <p:nvPr>
            <p:ph idx="1"/>
          </p:nvPr>
        </p:nvSpPr>
        <p:spPr/>
        <p:txBody>
          <a:bodyPr>
            <a:normAutofit fontScale="92500" lnSpcReduction="10000"/>
          </a:bodyPr>
          <a:lstStyle/>
          <a:p>
            <a:pPr algn="just" eaLnBrk="1" hangingPunct="1">
              <a:lnSpc>
                <a:spcPct val="110000"/>
              </a:lnSpc>
              <a:buClr>
                <a:schemeClr val="accent3"/>
              </a:buClr>
            </a:pPr>
            <a:r>
              <a:rPr lang="en-US" b="1" dirty="0">
                <a:latin typeface="+mn-lt"/>
                <a:cs typeface="Book Antiqua"/>
              </a:rPr>
              <a:t>Material and supplies section now specifically includes ‘computing devices’ as an allowable direct cost.</a:t>
            </a:r>
          </a:p>
          <a:p>
            <a:pPr algn="just" eaLnBrk="1" hangingPunct="1">
              <a:lnSpc>
                <a:spcPct val="110000"/>
              </a:lnSpc>
              <a:buClr>
                <a:schemeClr val="accent3"/>
              </a:buClr>
            </a:pPr>
            <a:r>
              <a:rPr lang="en-US" dirty="0">
                <a:latin typeface="+mn-lt"/>
                <a:cs typeface="Book Antiqua"/>
              </a:rPr>
              <a:t>‘In the specific case of computing devices, charging as direct costs is allowable for devices that are </a:t>
            </a:r>
            <a:r>
              <a:rPr lang="en-US" b="1" i="1" dirty="0">
                <a:latin typeface="+mn-lt"/>
                <a:cs typeface="Book Antiqua"/>
              </a:rPr>
              <a:t>essential</a:t>
            </a:r>
            <a:r>
              <a:rPr lang="en-US" dirty="0">
                <a:latin typeface="+mn-lt"/>
                <a:cs typeface="Book Antiqua"/>
              </a:rPr>
              <a:t> and </a:t>
            </a:r>
            <a:r>
              <a:rPr lang="en-US" b="1" i="1" dirty="0">
                <a:latin typeface="+mn-lt"/>
                <a:cs typeface="Book Antiqua"/>
              </a:rPr>
              <a:t>allocable, but not solely dedicated, </a:t>
            </a:r>
            <a:r>
              <a:rPr lang="en-US" i="1" dirty="0">
                <a:latin typeface="+mn-lt"/>
                <a:cs typeface="Book Antiqua"/>
              </a:rPr>
              <a:t>to the performance of a federal award.’</a:t>
            </a:r>
          </a:p>
          <a:p>
            <a:pPr algn="just" eaLnBrk="1" hangingPunct="1">
              <a:lnSpc>
                <a:spcPct val="110000"/>
              </a:lnSpc>
              <a:buClr>
                <a:schemeClr val="accent3"/>
              </a:buClr>
              <a:buFont typeface="Arial" charset="0"/>
              <a:buNone/>
            </a:pPr>
            <a:endParaRPr lang="en-US" i="1" u="sng" dirty="0">
              <a:latin typeface="+mn-lt"/>
              <a:cs typeface="Book Antiqua"/>
            </a:endParaRPr>
          </a:p>
          <a:p>
            <a:pPr algn="just" eaLnBrk="1" hangingPunct="1">
              <a:lnSpc>
                <a:spcPct val="110000"/>
              </a:lnSpc>
              <a:buClr>
                <a:schemeClr val="accent3"/>
              </a:buClr>
              <a:buFont typeface="Arial" charset="0"/>
              <a:buNone/>
            </a:pPr>
            <a:r>
              <a:rPr lang="en-US" i="1" dirty="0">
                <a:cs typeface="Book Antiqua"/>
              </a:rPr>
              <a:t>	</a:t>
            </a:r>
            <a:r>
              <a:rPr lang="en-US" i="1" u="sng" dirty="0" smtClean="0">
                <a:latin typeface="+mn-lt"/>
                <a:cs typeface="Book Antiqua"/>
              </a:rPr>
              <a:t>Talking point</a:t>
            </a:r>
            <a:r>
              <a:rPr lang="en-US" i="1" u="sng" dirty="0">
                <a:latin typeface="+mn-lt"/>
                <a:cs typeface="Book Antiqua"/>
              </a:rPr>
              <a:t>:</a:t>
            </a:r>
            <a:r>
              <a:rPr lang="en-US" i="1" dirty="0">
                <a:latin typeface="+mn-lt"/>
                <a:cs typeface="Book Antiqua"/>
              </a:rPr>
              <a:t>  </a:t>
            </a:r>
            <a:r>
              <a:rPr lang="en-US" dirty="0">
                <a:latin typeface="+mn-lt"/>
                <a:cs typeface="Book Antiqua"/>
              </a:rPr>
              <a:t>This clarification is extremely helpful in acknowledging that computing devices are an allowable supply cost.  Note the ‘but not solely dedicated’ phrase as we discuss reasonable allocation strategies moving forward.</a:t>
            </a:r>
            <a:endParaRPr lang="en-US" u="sng"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42</a:t>
            </a:fld>
            <a:endParaRPr lang="en-US"/>
          </a:p>
        </p:txBody>
      </p:sp>
    </p:spTree>
    <p:extLst>
      <p:ext uri="{BB962C8B-B14F-4D97-AF65-F5344CB8AC3E}">
        <p14:creationId xmlns:p14="http://schemas.microsoft.com/office/powerpoint/2010/main" val="2786204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01752" y="228600"/>
            <a:ext cx="8534400" cy="989448"/>
          </a:xfrm>
        </p:spPr>
        <p:txBody>
          <a:bodyPr>
            <a:normAutofit fontScale="90000"/>
          </a:bodyPr>
          <a:lstStyle/>
          <a:p>
            <a:pPr algn="just"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200.456 Participant Support Costs</a:t>
            </a:r>
          </a:p>
        </p:txBody>
      </p:sp>
      <p:sp>
        <p:nvSpPr>
          <p:cNvPr id="29699" name="Content Placeholder 2"/>
          <p:cNvSpPr>
            <a:spLocks noGrp="1"/>
          </p:cNvSpPr>
          <p:nvPr>
            <p:ph idx="4294967295"/>
          </p:nvPr>
        </p:nvSpPr>
        <p:spPr>
          <a:xfrm>
            <a:off x="628650" y="1541997"/>
            <a:ext cx="7886700" cy="4703228"/>
          </a:xfrm>
        </p:spPr>
        <p:txBody>
          <a:bodyPr>
            <a:normAutofit/>
          </a:bodyPr>
          <a:lstStyle/>
          <a:p>
            <a:pPr algn="just" eaLnBrk="1" hangingPunct="1">
              <a:lnSpc>
                <a:spcPct val="100000"/>
              </a:lnSpc>
              <a:buClr>
                <a:schemeClr val="accent3"/>
              </a:buClr>
            </a:pPr>
            <a:r>
              <a:rPr lang="en-US" dirty="0">
                <a:latin typeface="+mn-lt"/>
                <a:cs typeface="Book Antiqua"/>
              </a:rPr>
              <a:t>The treatment of participant support costs is now defined uniformly for all federal agencies and not just NSF</a:t>
            </a:r>
          </a:p>
          <a:p>
            <a:pPr algn="just" eaLnBrk="1" hangingPunct="1">
              <a:lnSpc>
                <a:spcPct val="100000"/>
              </a:lnSpc>
              <a:buClr>
                <a:schemeClr val="accent3"/>
              </a:buClr>
            </a:pPr>
            <a:r>
              <a:rPr lang="en-US" dirty="0">
                <a:latin typeface="+mn-lt"/>
                <a:cs typeface="Book Antiqua"/>
              </a:rPr>
              <a:t>Handled consistently with NSF practice, removed from the MTDC base and not subject to F&amp;A</a:t>
            </a:r>
          </a:p>
          <a:p>
            <a:pPr algn="just" eaLnBrk="1" hangingPunct="1">
              <a:lnSpc>
                <a:spcPct val="100000"/>
              </a:lnSpc>
              <a:buClr>
                <a:schemeClr val="accent3"/>
              </a:buClr>
            </a:pPr>
            <a:r>
              <a:rPr lang="en-US" dirty="0" err="1">
                <a:latin typeface="+mn-lt"/>
                <a:cs typeface="Book Antiqua"/>
              </a:rPr>
              <a:t>Rebudgeting</a:t>
            </a:r>
            <a:r>
              <a:rPr lang="en-US" dirty="0">
                <a:latin typeface="+mn-lt"/>
                <a:cs typeface="Book Antiqua"/>
              </a:rPr>
              <a:t> of participant support costs will require prior approval </a:t>
            </a:r>
          </a:p>
          <a:p>
            <a:pPr algn="just" eaLnBrk="1" hangingPunct="1">
              <a:lnSpc>
                <a:spcPct val="100000"/>
              </a:lnSpc>
              <a:buClr>
                <a:schemeClr val="accent3"/>
              </a:buClr>
              <a:buFont typeface="Arial" charset="0"/>
              <a:buNone/>
            </a:pPr>
            <a:endParaRPr lang="en-US" i="1" u="sng"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43</a:t>
            </a:fld>
            <a:endParaRPr lang="en-US"/>
          </a:p>
        </p:txBody>
      </p:sp>
    </p:spTree>
    <p:extLst>
      <p:ext uri="{BB962C8B-B14F-4D97-AF65-F5344CB8AC3E}">
        <p14:creationId xmlns:p14="http://schemas.microsoft.com/office/powerpoint/2010/main" val="3606118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1752" y="228600"/>
            <a:ext cx="8534400" cy="937616"/>
          </a:xfrm>
        </p:spPr>
        <p:txBody>
          <a:bodyPr>
            <a:normAutofit fontScale="90000"/>
          </a:bodyPr>
          <a:lstStyle/>
          <a:p>
            <a:pPr algn="l"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200.461 Publication and Printing Costs</a:t>
            </a:r>
          </a:p>
        </p:txBody>
      </p:sp>
      <p:sp>
        <p:nvSpPr>
          <p:cNvPr id="30723" name="Content Placeholder 2"/>
          <p:cNvSpPr>
            <a:spLocks noGrp="1"/>
          </p:cNvSpPr>
          <p:nvPr>
            <p:ph idx="1"/>
          </p:nvPr>
        </p:nvSpPr>
        <p:spPr>
          <a:xfrm>
            <a:off x="628650" y="1825625"/>
            <a:ext cx="7886700" cy="4419600"/>
          </a:xfrm>
        </p:spPr>
        <p:txBody>
          <a:bodyPr>
            <a:normAutofit fontScale="92500" lnSpcReduction="20000"/>
          </a:bodyPr>
          <a:lstStyle/>
          <a:p>
            <a:pPr algn="just" eaLnBrk="1" hangingPunct="1">
              <a:lnSpc>
                <a:spcPct val="110000"/>
              </a:lnSpc>
              <a:buClr>
                <a:schemeClr val="accent3"/>
              </a:buClr>
            </a:pPr>
            <a:r>
              <a:rPr lang="en-US" dirty="0" smtClean="0">
                <a:latin typeface="+mn-lt"/>
                <a:cs typeface="Book Antiqua"/>
              </a:rPr>
              <a:t>A key grey area has been resolved; charges that are necessary to publish research results and that occur after the period has ended are allowable.</a:t>
            </a:r>
          </a:p>
          <a:p>
            <a:pPr lvl="1" algn="just" eaLnBrk="1" hangingPunct="1">
              <a:lnSpc>
                <a:spcPct val="110000"/>
              </a:lnSpc>
              <a:buClr>
                <a:schemeClr val="accent3"/>
              </a:buClr>
            </a:pPr>
            <a:r>
              <a:rPr lang="en-US" dirty="0" smtClean="0">
                <a:latin typeface="+mn-lt"/>
                <a:cs typeface="Book Antiqua"/>
              </a:rPr>
              <a:t>‘The non-federal entity may charge the federal award before closeout for the costs of publications or sharing of research results if the costs are not incurred during the period of performance of the federal award.’  </a:t>
            </a:r>
            <a:endParaRPr lang="en-US" i="1" dirty="0" smtClean="0">
              <a:latin typeface="+mn-lt"/>
              <a:cs typeface="Book Antiqua"/>
            </a:endParaRPr>
          </a:p>
          <a:p>
            <a:pPr algn="just" eaLnBrk="1" hangingPunct="1">
              <a:lnSpc>
                <a:spcPct val="110000"/>
              </a:lnSpc>
              <a:buClr>
                <a:schemeClr val="accent3"/>
              </a:buClr>
              <a:buFont typeface="Arial" charset="0"/>
              <a:buNone/>
            </a:pPr>
            <a:endParaRPr lang="en-US" i="1" u="sng" dirty="0">
              <a:latin typeface="+mn-lt"/>
              <a:cs typeface="Book Antiqua"/>
            </a:endParaRPr>
          </a:p>
          <a:p>
            <a:pPr algn="just" eaLnBrk="1" hangingPunct="1">
              <a:lnSpc>
                <a:spcPct val="110000"/>
              </a:lnSpc>
              <a:buClr>
                <a:schemeClr val="accent3"/>
              </a:buClr>
              <a:buFont typeface="Arial" charset="0"/>
              <a:buNone/>
            </a:pPr>
            <a:r>
              <a:rPr lang="en-US" i="1" u="sng" dirty="0" smtClean="0">
                <a:latin typeface="+mn-lt"/>
                <a:cs typeface="Book Antiqua"/>
              </a:rPr>
              <a:t>Conversation point:</a:t>
            </a:r>
            <a:r>
              <a:rPr lang="en-US" i="1" dirty="0" smtClean="0">
                <a:latin typeface="+mn-lt"/>
                <a:cs typeface="Book Antiqua"/>
              </a:rPr>
              <a:t>  </a:t>
            </a:r>
            <a:r>
              <a:rPr lang="en-US" dirty="0" smtClean="0">
                <a:latin typeface="+mn-lt"/>
                <a:cs typeface="Book Antiqua"/>
              </a:rPr>
              <a:t>This is helpful clarification that enables faculty to publish research results after the award period of performance, but prior to grant closeout.</a:t>
            </a:r>
            <a:endParaRPr lang="en-US" u="sng"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44</a:t>
            </a:fld>
            <a:endParaRPr lang="en-US"/>
          </a:p>
        </p:txBody>
      </p:sp>
    </p:spTree>
    <p:extLst>
      <p:ext uri="{BB962C8B-B14F-4D97-AF65-F5344CB8AC3E}">
        <p14:creationId xmlns:p14="http://schemas.microsoft.com/office/powerpoint/2010/main" val="770099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301752" y="228599"/>
            <a:ext cx="8534400" cy="1261565"/>
          </a:xfrm>
        </p:spPr>
        <p:txBody>
          <a:bodyPr>
            <a:normAutofit/>
          </a:bodyPr>
          <a:lstStyle/>
          <a:p>
            <a:pPr algn="l"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200.463 Recruitment Costs</a:t>
            </a:r>
          </a:p>
        </p:txBody>
      </p:sp>
      <p:sp>
        <p:nvSpPr>
          <p:cNvPr id="31747" name="Content Placeholder 2"/>
          <p:cNvSpPr>
            <a:spLocks noGrp="1"/>
          </p:cNvSpPr>
          <p:nvPr>
            <p:ph idx="4294967295"/>
          </p:nvPr>
        </p:nvSpPr>
        <p:spPr>
          <a:xfrm>
            <a:off x="531308" y="1632703"/>
            <a:ext cx="7984042" cy="4612522"/>
          </a:xfrm>
        </p:spPr>
        <p:txBody>
          <a:bodyPr/>
          <a:lstStyle/>
          <a:p>
            <a:pPr algn="just" eaLnBrk="1" hangingPunct="1">
              <a:lnSpc>
                <a:spcPct val="100000"/>
              </a:lnSpc>
              <a:buClr>
                <a:schemeClr val="accent3"/>
              </a:buClr>
            </a:pPr>
            <a:endParaRPr lang="en-US" dirty="0">
              <a:latin typeface="+mn-lt"/>
              <a:cs typeface="Book Antiqua"/>
            </a:endParaRPr>
          </a:p>
          <a:p>
            <a:pPr algn="just" eaLnBrk="1" hangingPunct="1">
              <a:lnSpc>
                <a:spcPct val="100000"/>
              </a:lnSpc>
              <a:buClr>
                <a:schemeClr val="accent3"/>
              </a:buClr>
            </a:pPr>
            <a:r>
              <a:rPr lang="en-US" dirty="0">
                <a:latin typeface="+mn-lt"/>
                <a:cs typeface="Book Antiqua"/>
              </a:rPr>
              <a:t>Clarification is made that now allows short term travel visas (but not longer term immigration visas)</a:t>
            </a:r>
          </a:p>
          <a:p>
            <a:pPr algn="just" eaLnBrk="1" hangingPunct="1">
              <a:lnSpc>
                <a:spcPct val="100000"/>
              </a:lnSpc>
              <a:buClr>
                <a:schemeClr val="accent3"/>
              </a:buClr>
              <a:buFont typeface="Arial" charset="0"/>
              <a:buNone/>
            </a:pPr>
            <a:endParaRPr lang="en-US" i="1" u="sng" dirty="0">
              <a:latin typeface="+mn-lt"/>
              <a:cs typeface="Book Antiqua"/>
            </a:endParaRPr>
          </a:p>
          <a:p>
            <a:pPr algn="just" eaLnBrk="1" hangingPunct="1">
              <a:lnSpc>
                <a:spcPct val="100000"/>
              </a:lnSpc>
              <a:buClr>
                <a:schemeClr val="accent3"/>
              </a:buClr>
              <a:buFont typeface="Arial" charset="0"/>
              <a:buNone/>
            </a:pPr>
            <a:r>
              <a:rPr lang="en-US" i="1" dirty="0" smtClean="0">
                <a:latin typeface="+mn-lt"/>
                <a:cs typeface="Book Antiqua"/>
              </a:rPr>
              <a:t>	</a:t>
            </a:r>
            <a:r>
              <a:rPr lang="en-US" i="1" u="sng" dirty="0" smtClean="0">
                <a:latin typeface="+mn-lt"/>
                <a:cs typeface="Book Antiqua"/>
              </a:rPr>
              <a:t>Conversation </a:t>
            </a:r>
            <a:r>
              <a:rPr lang="en-US" i="1" u="sng" dirty="0">
                <a:latin typeface="+mn-lt"/>
                <a:cs typeface="Book Antiqua"/>
              </a:rPr>
              <a:t>point:</a:t>
            </a:r>
            <a:r>
              <a:rPr lang="en-US" i="1" dirty="0">
                <a:latin typeface="+mn-lt"/>
                <a:cs typeface="Book Antiqua"/>
              </a:rPr>
              <a:t>  </a:t>
            </a:r>
            <a:r>
              <a:rPr lang="en-US" dirty="0">
                <a:latin typeface="+mn-lt"/>
                <a:cs typeface="Book Antiqua"/>
              </a:rPr>
              <a:t>This clarification is consistent with NSF’s recent policy update on </a:t>
            </a:r>
            <a:r>
              <a:rPr lang="en-US" dirty="0" err="1">
                <a:latin typeface="+mn-lt"/>
                <a:cs typeface="Book Antiqua"/>
              </a:rPr>
              <a:t>allowability</a:t>
            </a:r>
            <a:r>
              <a:rPr lang="en-US" dirty="0">
                <a:latin typeface="+mn-lt"/>
                <a:cs typeface="Book Antiqua"/>
              </a:rPr>
              <a:t> of short term travel visas.</a:t>
            </a:r>
            <a:endParaRPr lang="en-US" u="sng"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45</a:t>
            </a:fld>
            <a:endParaRPr lang="en-US"/>
          </a:p>
        </p:txBody>
      </p:sp>
    </p:spTree>
    <p:extLst>
      <p:ext uri="{BB962C8B-B14F-4D97-AF65-F5344CB8AC3E}">
        <p14:creationId xmlns:p14="http://schemas.microsoft.com/office/powerpoint/2010/main" val="683578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1752" y="228600"/>
            <a:ext cx="8534400" cy="937616"/>
          </a:xfrm>
        </p:spPr>
        <p:txBody>
          <a:bodyPr>
            <a:normAutofit fontScale="90000"/>
          </a:bodyPr>
          <a:lstStyle/>
          <a:p>
            <a:pPr algn="l" eaLnBrk="1" hangingPunct="1">
              <a:lnSpc>
                <a:spcPct val="100000"/>
              </a:lnSpc>
            </a:pPr>
            <a:r>
              <a:rPr lang="en-US" b="1" dirty="0">
                <a:latin typeface="+mn-lt"/>
                <a:cs typeface="Book Antiqua"/>
              </a:rPr>
              <a:t>Key Sections – Subpart E</a:t>
            </a:r>
            <a:br>
              <a:rPr lang="en-US" b="1" dirty="0">
                <a:latin typeface="+mn-lt"/>
                <a:cs typeface="Book Antiqua"/>
              </a:rPr>
            </a:br>
            <a:r>
              <a:rPr lang="en-US" b="1" dirty="0">
                <a:latin typeface="+mn-lt"/>
                <a:cs typeface="Book Antiqua"/>
              </a:rPr>
              <a:t>200.474 Travel Costs</a:t>
            </a:r>
          </a:p>
        </p:txBody>
      </p:sp>
      <p:sp>
        <p:nvSpPr>
          <p:cNvPr id="3" name="Content Placeholder 2"/>
          <p:cNvSpPr>
            <a:spLocks noGrp="1"/>
          </p:cNvSpPr>
          <p:nvPr>
            <p:ph idx="1"/>
          </p:nvPr>
        </p:nvSpPr>
        <p:spPr>
          <a:xfrm>
            <a:off x="628650" y="1542965"/>
            <a:ext cx="7886700" cy="4702260"/>
          </a:xfrm>
        </p:spPr>
        <p:txBody>
          <a:bodyPr>
            <a:normAutofit fontScale="92500" lnSpcReduction="20000"/>
          </a:bodyPr>
          <a:lstStyle/>
          <a:p>
            <a:pPr eaLnBrk="1" hangingPunct="1">
              <a:lnSpc>
                <a:spcPct val="110000"/>
              </a:lnSpc>
              <a:buClr>
                <a:schemeClr val="accent3"/>
              </a:buClr>
            </a:pPr>
            <a:r>
              <a:rPr lang="en-US" dirty="0">
                <a:latin typeface="+mn-lt"/>
                <a:cs typeface="Book Antiqua"/>
              </a:rPr>
              <a:t>Temporary dependent care costs above and beyond regular dependent care that directly results from travel to conferences, is allowable provided:</a:t>
            </a:r>
          </a:p>
          <a:p>
            <a:pPr lvl="1" eaLnBrk="1" hangingPunct="1">
              <a:lnSpc>
                <a:spcPct val="110000"/>
              </a:lnSpc>
              <a:buClr>
                <a:schemeClr val="accent3"/>
              </a:buClr>
            </a:pPr>
            <a:r>
              <a:rPr lang="en-US" dirty="0">
                <a:latin typeface="+mn-lt"/>
                <a:cs typeface="Book Antiqua"/>
              </a:rPr>
              <a:t>Cost is direct result of individual</a:t>
            </a:r>
            <a:r>
              <a:rPr lang="ja-JP" altLang="en-US" dirty="0">
                <a:latin typeface="+mn-lt"/>
                <a:cs typeface="Book Antiqua"/>
              </a:rPr>
              <a:t>’</a:t>
            </a:r>
            <a:r>
              <a:rPr lang="en-US" dirty="0">
                <a:latin typeface="+mn-lt"/>
                <a:cs typeface="Book Antiqua"/>
              </a:rPr>
              <a:t>s travel for the federal award,</a:t>
            </a:r>
          </a:p>
          <a:p>
            <a:pPr lvl="1" eaLnBrk="1" hangingPunct="1">
              <a:lnSpc>
                <a:spcPct val="110000"/>
              </a:lnSpc>
              <a:buClr>
                <a:schemeClr val="accent3"/>
              </a:buClr>
            </a:pPr>
            <a:r>
              <a:rPr lang="en-US" dirty="0">
                <a:latin typeface="+mn-lt"/>
                <a:cs typeface="Book Antiqua"/>
              </a:rPr>
              <a:t>Cost is consistent with non-federal entity</a:t>
            </a:r>
            <a:r>
              <a:rPr lang="ja-JP" altLang="en-US" dirty="0">
                <a:latin typeface="+mn-lt"/>
                <a:cs typeface="Book Antiqua"/>
              </a:rPr>
              <a:t>’</a:t>
            </a:r>
            <a:r>
              <a:rPr lang="en-US" dirty="0">
                <a:latin typeface="+mn-lt"/>
                <a:cs typeface="Book Antiqua"/>
              </a:rPr>
              <a:t>s travel policy for all travel (not just sponsored), and</a:t>
            </a:r>
          </a:p>
          <a:p>
            <a:pPr lvl="1" eaLnBrk="1" hangingPunct="1">
              <a:lnSpc>
                <a:spcPct val="110000"/>
              </a:lnSpc>
              <a:buClr>
                <a:schemeClr val="accent3"/>
              </a:buClr>
            </a:pPr>
            <a:r>
              <a:rPr lang="en-US" dirty="0">
                <a:latin typeface="+mn-lt"/>
                <a:cs typeface="Book Antiqua"/>
              </a:rPr>
              <a:t>Cost is only temporary during the travel </a:t>
            </a:r>
            <a:r>
              <a:rPr lang="en-US" dirty="0" smtClean="0">
                <a:latin typeface="+mn-lt"/>
                <a:cs typeface="Book Antiqua"/>
              </a:rPr>
              <a:t>period</a:t>
            </a:r>
          </a:p>
          <a:p>
            <a:pPr marL="274320" lvl="1" indent="0" eaLnBrk="1" hangingPunct="1">
              <a:lnSpc>
                <a:spcPct val="110000"/>
              </a:lnSpc>
              <a:buClr>
                <a:schemeClr val="accent3"/>
              </a:buClr>
              <a:buNone/>
            </a:pPr>
            <a:endParaRPr lang="en-US" i="1" u="sng" dirty="0">
              <a:latin typeface="+mn-lt"/>
              <a:cs typeface="Book Antiqua"/>
            </a:endParaRPr>
          </a:p>
          <a:p>
            <a:pPr>
              <a:lnSpc>
                <a:spcPct val="110000"/>
              </a:lnSpc>
              <a:buClr>
                <a:schemeClr val="accent3"/>
              </a:buClr>
            </a:pPr>
            <a:r>
              <a:rPr lang="en-US" i="1" u="sng" dirty="0" smtClean="0">
                <a:latin typeface="+mn-lt"/>
                <a:cs typeface="Book Antiqua"/>
              </a:rPr>
              <a:t>Talking </a:t>
            </a:r>
            <a:r>
              <a:rPr lang="en-US" i="1" u="sng" dirty="0">
                <a:latin typeface="+mn-lt"/>
                <a:cs typeface="Book Antiqua"/>
              </a:rPr>
              <a:t>Point:</a:t>
            </a:r>
            <a:r>
              <a:rPr lang="en-US" i="1" dirty="0">
                <a:latin typeface="+mn-lt"/>
                <a:cs typeface="Book Antiqua"/>
              </a:rPr>
              <a:t>  </a:t>
            </a:r>
            <a:r>
              <a:rPr lang="en-US" dirty="0">
                <a:latin typeface="+mn-lt"/>
                <a:cs typeface="Book Antiqua"/>
              </a:rPr>
              <a:t>University travel policies will be evaluated for current and future practices, as the Uniform Guidance requires consistent treatment between federally funded programs and non-federal programs.</a:t>
            </a:r>
            <a:endParaRPr lang="en-US" u="sng"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46</a:t>
            </a:fld>
            <a:endParaRPr lang="en-US"/>
          </a:p>
        </p:txBody>
      </p:sp>
    </p:spTree>
    <p:extLst>
      <p:ext uri="{BB962C8B-B14F-4D97-AF65-F5344CB8AC3E}">
        <p14:creationId xmlns:p14="http://schemas.microsoft.com/office/powerpoint/2010/main" val="609154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872827"/>
          </a:xfrm>
        </p:spPr>
        <p:txBody>
          <a:bodyPr>
            <a:noAutofit/>
          </a:bodyPr>
          <a:lstStyle/>
          <a:p>
            <a:pPr algn="l"/>
            <a:r>
              <a:rPr lang="en-US" sz="3200" b="1" dirty="0" smtClean="0"/>
              <a:t>Objectives of Changes to the Single </a:t>
            </a:r>
            <a:r>
              <a:rPr lang="en-US" sz="3200" b="1" dirty="0"/>
              <a:t>Audit </a:t>
            </a:r>
            <a:r>
              <a:rPr lang="en-US" sz="3200" b="1" dirty="0" smtClean="0"/>
              <a:t>Process</a:t>
            </a:r>
            <a:endParaRPr lang="en-US" sz="3200" dirty="0"/>
          </a:p>
        </p:txBody>
      </p:sp>
      <p:sp>
        <p:nvSpPr>
          <p:cNvPr id="3" name="Content Placeholder 2"/>
          <p:cNvSpPr>
            <a:spLocks noGrp="1"/>
          </p:cNvSpPr>
          <p:nvPr>
            <p:ph sz="quarter" idx="1"/>
          </p:nvPr>
        </p:nvSpPr>
        <p:spPr/>
        <p:txBody>
          <a:bodyPr>
            <a:normAutofit/>
          </a:bodyPr>
          <a:lstStyle/>
          <a:p>
            <a:pPr>
              <a:buClr>
                <a:schemeClr val="accent3"/>
              </a:buClr>
            </a:pPr>
            <a:r>
              <a:rPr lang="en-US" dirty="0" smtClean="0"/>
              <a:t>Concentrate audit resources, oversight and resolution on higher $ and higher risk awards </a:t>
            </a:r>
          </a:p>
          <a:p>
            <a:pPr>
              <a:buClr>
                <a:schemeClr val="accent3"/>
              </a:buClr>
            </a:pPr>
            <a:r>
              <a:rPr lang="en-US" dirty="0" smtClean="0"/>
              <a:t>Strengthen audit procurement procedures</a:t>
            </a:r>
          </a:p>
          <a:p>
            <a:pPr>
              <a:buClr>
                <a:schemeClr val="accent3"/>
              </a:buClr>
            </a:pPr>
            <a:r>
              <a:rPr lang="en-US" dirty="0" smtClean="0"/>
              <a:t>Increase $ threshold triggering a Single Audit</a:t>
            </a:r>
          </a:p>
          <a:p>
            <a:pPr>
              <a:buClr>
                <a:schemeClr val="accent3"/>
              </a:buClr>
            </a:pPr>
            <a:r>
              <a:rPr lang="en-US" dirty="0" smtClean="0"/>
              <a:t>Reduce compliance issues to be tested</a:t>
            </a:r>
          </a:p>
          <a:p>
            <a:pPr>
              <a:buClr>
                <a:schemeClr val="accent3"/>
              </a:buClr>
            </a:pPr>
            <a:r>
              <a:rPr lang="en-US" dirty="0" smtClean="0"/>
              <a:t>Clarify and streamline programs to be tested</a:t>
            </a:r>
          </a:p>
          <a:p>
            <a:pPr>
              <a:buClr>
                <a:schemeClr val="accent3"/>
              </a:buClr>
            </a:pPr>
            <a:r>
              <a:rPr lang="en-US" dirty="0" smtClean="0"/>
              <a:t>Improve reporting on findings</a:t>
            </a:r>
          </a:p>
          <a:p>
            <a:pPr>
              <a:buClr>
                <a:schemeClr val="accent3"/>
              </a:buClr>
            </a:pPr>
            <a:r>
              <a:rPr lang="en-US" dirty="0" smtClean="0"/>
              <a:t>Improve coordination on audit finding resolution and corrective actions</a:t>
            </a:r>
            <a:endParaRPr lang="en-US" dirty="0"/>
          </a:p>
          <a:p>
            <a:endParaRPr lang="en-US" dirty="0"/>
          </a:p>
        </p:txBody>
      </p:sp>
      <p:sp>
        <p:nvSpPr>
          <p:cNvPr id="4" name="Slide Number Placeholder 3"/>
          <p:cNvSpPr>
            <a:spLocks noGrp="1"/>
          </p:cNvSpPr>
          <p:nvPr>
            <p:ph type="sldNum" sz="quarter" idx="12"/>
          </p:nvPr>
        </p:nvSpPr>
        <p:spPr/>
        <p:txBody>
          <a:bodyPr/>
          <a:lstStyle/>
          <a:p>
            <a:fld id="{23C746EB-EFA0-654F-A6C0-8370E54F9FE1}" type="slidenum">
              <a:rPr lang="en-US" smtClean="0"/>
              <a:pPr/>
              <a:t>47</a:t>
            </a:fld>
            <a:endParaRPr lang="en-US"/>
          </a:p>
        </p:txBody>
      </p:sp>
    </p:spTree>
    <p:extLst>
      <p:ext uri="{BB962C8B-B14F-4D97-AF65-F5344CB8AC3E}">
        <p14:creationId xmlns:p14="http://schemas.microsoft.com/office/powerpoint/2010/main" val="8779719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872827"/>
          </a:xfrm>
        </p:spPr>
        <p:txBody>
          <a:bodyPr>
            <a:normAutofit fontScale="90000"/>
          </a:bodyPr>
          <a:lstStyle/>
          <a:p>
            <a:pPr>
              <a:lnSpc>
                <a:spcPct val="100000"/>
              </a:lnSpc>
            </a:pPr>
            <a:r>
              <a:rPr lang="en-US" b="1" dirty="0">
                <a:latin typeface="+mn-lt"/>
              </a:rPr>
              <a:t>Sec. 200.5XX, Audit Requirements Basic Structure of Single Audit Process Unchanged </a:t>
            </a:r>
            <a:endParaRPr lang="en-US" dirty="0">
              <a:latin typeface="+mn-lt"/>
            </a:endParaRPr>
          </a:p>
        </p:txBody>
      </p:sp>
      <p:sp>
        <p:nvSpPr>
          <p:cNvPr id="3" name="Content Placeholder 2"/>
          <p:cNvSpPr>
            <a:spLocks noGrp="1"/>
          </p:cNvSpPr>
          <p:nvPr>
            <p:ph sz="quarter" idx="1"/>
          </p:nvPr>
        </p:nvSpPr>
        <p:spPr/>
        <p:txBody>
          <a:bodyPr>
            <a:normAutofit fontScale="92500" lnSpcReduction="20000"/>
          </a:bodyPr>
          <a:lstStyle/>
          <a:p>
            <a:pPr>
              <a:lnSpc>
                <a:spcPct val="110000"/>
              </a:lnSpc>
              <a:buClr>
                <a:schemeClr val="accent3"/>
              </a:buClr>
            </a:pPr>
            <a:r>
              <a:rPr lang="en-US" dirty="0" smtClean="0">
                <a:latin typeface="+mn-lt"/>
              </a:rPr>
              <a:t>Audit </a:t>
            </a:r>
            <a:r>
              <a:rPr lang="en-US" dirty="0">
                <a:latin typeface="+mn-lt"/>
              </a:rPr>
              <a:t>threshold (200.501). </a:t>
            </a:r>
          </a:p>
          <a:p>
            <a:pPr>
              <a:lnSpc>
                <a:spcPct val="110000"/>
              </a:lnSpc>
              <a:buClr>
                <a:schemeClr val="accent3"/>
              </a:buClr>
            </a:pPr>
            <a:r>
              <a:rPr lang="en-US" dirty="0" err="1">
                <a:latin typeface="+mn-lt"/>
              </a:rPr>
              <a:t>Subrecipient</a:t>
            </a:r>
            <a:r>
              <a:rPr lang="en-US" dirty="0">
                <a:latin typeface="+mn-lt"/>
              </a:rPr>
              <a:t> vs. Contractor (200.501(f) &amp; 200.330). </a:t>
            </a:r>
          </a:p>
          <a:p>
            <a:pPr>
              <a:lnSpc>
                <a:spcPct val="110000"/>
              </a:lnSpc>
              <a:buClr>
                <a:schemeClr val="accent3"/>
              </a:buClr>
            </a:pPr>
            <a:r>
              <a:rPr lang="en-US" dirty="0">
                <a:latin typeface="+mn-lt"/>
              </a:rPr>
              <a:t>Biennial (200.504) &amp; Program-specific (200.507) audits. </a:t>
            </a:r>
          </a:p>
          <a:p>
            <a:pPr>
              <a:lnSpc>
                <a:spcPct val="110000"/>
              </a:lnSpc>
              <a:buClr>
                <a:schemeClr val="accent3"/>
              </a:buClr>
            </a:pPr>
            <a:r>
              <a:rPr lang="en-US" dirty="0">
                <a:latin typeface="+mn-lt"/>
              </a:rPr>
              <a:t>Non-Federal entity selects auditor (200.509). </a:t>
            </a:r>
          </a:p>
          <a:p>
            <a:pPr>
              <a:lnSpc>
                <a:spcPct val="110000"/>
              </a:lnSpc>
              <a:buClr>
                <a:schemeClr val="accent3"/>
              </a:buClr>
            </a:pPr>
            <a:r>
              <a:rPr lang="en-US" dirty="0" err="1">
                <a:latin typeface="+mn-lt"/>
              </a:rPr>
              <a:t>Auditee</a:t>
            </a:r>
            <a:r>
              <a:rPr lang="en-US" dirty="0">
                <a:latin typeface="+mn-lt"/>
              </a:rPr>
              <a:t> prepares financial statements &amp; SEFA(200.510). </a:t>
            </a:r>
          </a:p>
          <a:p>
            <a:pPr>
              <a:lnSpc>
                <a:spcPct val="110000"/>
              </a:lnSpc>
              <a:buClr>
                <a:schemeClr val="accent3"/>
              </a:buClr>
            </a:pPr>
            <a:r>
              <a:rPr lang="en-US" dirty="0">
                <a:latin typeface="+mn-lt"/>
              </a:rPr>
              <a:t>Audit follow-up &amp; corrective action(200.511 &amp; 200.521). </a:t>
            </a:r>
          </a:p>
          <a:p>
            <a:pPr>
              <a:lnSpc>
                <a:spcPct val="110000"/>
              </a:lnSpc>
              <a:buClr>
                <a:schemeClr val="accent3"/>
              </a:buClr>
            </a:pPr>
            <a:r>
              <a:rPr lang="en-US" dirty="0">
                <a:latin typeface="+mn-lt"/>
              </a:rPr>
              <a:t>9 month due date (set in law) (200.512(a)). </a:t>
            </a:r>
          </a:p>
          <a:p>
            <a:pPr>
              <a:lnSpc>
                <a:spcPct val="110000"/>
              </a:lnSpc>
              <a:buClr>
                <a:schemeClr val="accent3"/>
              </a:buClr>
            </a:pPr>
            <a:r>
              <a:rPr lang="en-US" dirty="0">
                <a:latin typeface="+mn-lt"/>
              </a:rPr>
              <a:t>Reporting to Federal Audit Clearinghouse (200.512). </a:t>
            </a:r>
          </a:p>
          <a:p>
            <a:pPr>
              <a:lnSpc>
                <a:spcPct val="110000"/>
              </a:lnSpc>
              <a:buClr>
                <a:schemeClr val="accent3"/>
              </a:buClr>
            </a:pPr>
            <a:r>
              <a:rPr lang="en-US" dirty="0">
                <a:latin typeface="+mn-lt"/>
              </a:rPr>
              <a:t>Major programs determined based on risk (200.518). </a:t>
            </a:r>
          </a:p>
          <a:p>
            <a:pPr>
              <a:lnSpc>
                <a:spcPct val="110000"/>
              </a:lnSpc>
              <a:buClr>
                <a:schemeClr val="accent3"/>
              </a:buClr>
            </a:pPr>
            <a:r>
              <a:rPr lang="en-US" dirty="0">
                <a:latin typeface="+mn-lt"/>
              </a:rPr>
              <a:t>Compliance Supplement overall format (Appendix XI). </a:t>
            </a:r>
          </a:p>
          <a:p>
            <a:pPr>
              <a:lnSpc>
                <a:spcPct val="110000"/>
              </a:lnSpc>
            </a:pPr>
            <a:endParaRPr lang="en-US" dirty="0">
              <a:latin typeface="+mn-lt"/>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48</a:t>
            </a:fld>
            <a:endParaRPr lang="en-US"/>
          </a:p>
        </p:txBody>
      </p:sp>
    </p:spTree>
    <p:extLst>
      <p:ext uri="{BB962C8B-B14F-4D97-AF65-F5344CB8AC3E}">
        <p14:creationId xmlns:p14="http://schemas.microsoft.com/office/powerpoint/2010/main" val="10836663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63764"/>
          </a:xfrm>
        </p:spPr>
        <p:txBody>
          <a:bodyPr>
            <a:normAutofit fontScale="90000"/>
          </a:bodyPr>
          <a:lstStyle/>
          <a:p>
            <a:pPr algn="l">
              <a:lnSpc>
                <a:spcPct val="100000"/>
              </a:lnSpc>
            </a:pPr>
            <a:r>
              <a:rPr lang="en-US" b="1" dirty="0" smtClean="0">
                <a:latin typeface="+mn-lt"/>
              </a:rPr>
              <a:t>Major Program Determination</a:t>
            </a:r>
            <a:br>
              <a:rPr lang="en-US" b="1" dirty="0" smtClean="0">
                <a:latin typeface="+mn-lt"/>
              </a:rPr>
            </a:br>
            <a:r>
              <a:rPr lang="en-US" b="1" dirty="0" smtClean="0">
                <a:latin typeface="+mn-lt"/>
              </a:rPr>
              <a:t>Type A/B Threshold – Step 1</a:t>
            </a:r>
            <a:endParaRPr lang="en-US" b="1" dirty="0">
              <a:latin typeface="+mn-lt"/>
            </a:endParaRPr>
          </a:p>
        </p:txBody>
      </p:sp>
      <p:sp>
        <p:nvSpPr>
          <p:cNvPr id="3" name="Content Placeholder 2"/>
          <p:cNvSpPr>
            <a:spLocks noGrp="1"/>
          </p:cNvSpPr>
          <p:nvPr>
            <p:ph sz="quarter" idx="1"/>
          </p:nvPr>
        </p:nvSpPr>
        <p:spPr/>
        <p:txBody>
          <a:bodyPr>
            <a:normAutofit/>
          </a:bodyPr>
          <a:lstStyle/>
          <a:p>
            <a:pPr>
              <a:lnSpc>
                <a:spcPct val="100000"/>
              </a:lnSpc>
              <a:buClr>
                <a:schemeClr val="accent3"/>
              </a:buClr>
            </a:pPr>
            <a:r>
              <a:rPr lang="en-US" dirty="0" smtClean="0">
                <a:latin typeface="+mn-lt"/>
              </a:rPr>
              <a:t>Programs </a:t>
            </a:r>
            <a:r>
              <a:rPr lang="en-US" dirty="0">
                <a:latin typeface="+mn-lt"/>
              </a:rPr>
              <a:t>are grouped based on dollars. </a:t>
            </a:r>
            <a:endParaRPr lang="en-US" dirty="0" smtClean="0">
              <a:latin typeface="+mn-lt"/>
            </a:endParaRPr>
          </a:p>
          <a:p>
            <a:pPr lvl="1">
              <a:lnSpc>
                <a:spcPct val="100000"/>
              </a:lnSpc>
              <a:buClr>
                <a:schemeClr val="accent3"/>
              </a:buClr>
            </a:pPr>
            <a:r>
              <a:rPr lang="en-US" dirty="0" smtClean="0">
                <a:latin typeface="+mn-lt"/>
              </a:rPr>
              <a:t>Type </a:t>
            </a:r>
            <a:r>
              <a:rPr lang="en-US" dirty="0">
                <a:latin typeface="+mn-lt"/>
              </a:rPr>
              <a:t>A programs are those above the threshold. </a:t>
            </a:r>
          </a:p>
          <a:p>
            <a:pPr lvl="1">
              <a:lnSpc>
                <a:spcPct val="100000"/>
              </a:lnSpc>
              <a:buClr>
                <a:schemeClr val="accent3"/>
              </a:buClr>
            </a:pPr>
            <a:r>
              <a:rPr lang="en-US" dirty="0">
                <a:latin typeface="+mn-lt"/>
              </a:rPr>
              <a:t>Type B are those below the threshold. </a:t>
            </a:r>
          </a:p>
          <a:p>
            <a:pPr>
              <a:lnSpc>
                <a:spcPct val="100000"/>
              </a:lnSpc>
              <a:buClr>
                <a:schemeClr val="accent3"/>
              </a:buClr>
            </a:pPr>
            <a:endParaRPr lang="en-US" dirty="0">
              <a:latin typeface="+mn-lt"/>
            </a:endParaRPr>
          </a:p>
          <a:p>
            <a:pPr>
              <a:lnSpc>
                <a:spcPct val="100000"/>
              </a:lnSpc>
              <a:buClr>
                <a:schemeClr val="accent3"/>
              </a:buClr>
            </a:pPr>
            <a:r>
              <a:rPr lang="en-US" dirty="0" smtClean="0">
                <a:latin typeface="+mn-lt"/>
              </a:rPr>
              <a:t>Type </a:t>
            </a:r>
            <a:r>
              <a:rPr lang="en-US" dirty="0">
                <a:latin typeface="+mn-lt"/>
              </a:rPr>
              <a:t>A/B threshold is a sliding scale with minimum</a:t>
            </a:r>
            <a:r>
              <a:rPr lang="en-US" dirty="0" smtClean="0">
                <a:latin typeface="+mn-lt"/>
              </a:rPr>
              <a:t>.</a:t>
            </a:r>
          </a:p>
          <a:p>
            <a:pPr lvl="1">
              <a:lnSpc>
                <a:spcPct val="100000"/>
              </a:lnSpc>
              <a:buClr>
                <a:schemeClr val="accent3"/>
              </a:buClr>
            </a:pPr>
            <a:r>
              <a:rPr lang="en-US" dirty="0" smtClean="0">
                <a:latin typeface="+mn-lt"/>
              </a:rPr>
              <a:t> </a:t>
            </a:r>
            <a:r>
              <a:rPr lang="en-US" dirty="0">
                <a:latin typeface="+mn-lt"/>
              </a:rPr>
              <a:t>Minimum increases from </a:t>
            </a:r>
            <a:r>
              <a:rPr lang="en-US" b="1" dirty="0">
                <a:latin typeface="+mn-lt"/>
              </a:rPr>
              <a:t>$300,000 to $750,000</a:t>
            </a:r>
            <a:r>
              <a:rPr lang="en-US" dirty="0">
                <a:latin typeface="+mn-lt"/>
              </a:rPr>
              <a:t>. </a:t>
            </a:r>
          </a:p>
          <a:p>
            <a:pPr lvl="1">
              <a:lnSpc>
                <a:spcPct val="100000"/>
              </a:lnSpc>
              <a:buClr>
                <a:schemeClr val="accent3"/>
              </a:buClr>
            </a:pPr>
            <a:r>
              <a:rPr lang="en-US" dirty="0">
                <a:latin typeface="+mn-lt"/>
              </a:rPr>
              <a:t>Threshold presented in table to be more easily understood. </a:t>
            </a:r>
          </a:p>
          <a:p>
            <a:pPr>
              <a:lnSpc>
                <a:spcPct val="100000"/>
              </a:lnSpc>
              <a:buClr>
                <a:schemeClr val="accent3"/>
              </a:buClr>
            </a:pPr>
            <a:endParaRPr lang="en-US" dirty="0">
              <a:latin typeface="+mn-lt"/>
            </a:endParaRPr>
          </a:p>
          <a:p>
            <a:pPr>
              <a:lnSpc>
                <a:spcPct val="100000"/>
              </a:lnSpc>
              <a:buClr>
                <a:schemeClr val="accent3"/>
              </a:buClr>
            </a:pPr>
            <a:r>
              <a:rPr lang="en-US" dirty="0" smtClean="0">
                <a:latin typeface="+mn-lt"/>
              </a:rPr>
              <a:t>Audit </a:t>
            </a:r>
            <a:r>
              <a:rPr lang="en-US" dirty="0">
                <a:latin typeface="+mn-lt"/>
              </a:rPr>
              <a:t>threshold and Type A/B minimum threshold will be the same at $750,000. </a:t>
            </a:r>
          </a:p>
          <a:p>
            <a:pPr>
              <a:lnSpc>
                <a:spcPct val="100000"/>
              </a:lnSpc>
            </a:pPr>
            <a:endParaRPr lang="en-US" dirty="0">
              <a:latin typeface="+mn-lt"/>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49</a:t>
            </a:fld>
            <a:endParaRPr lang="en-US"/>
          </a:p>
        </p:txBody>
      </p:sp>
    </p:spTree>
    <p:extLst>
      <p:ext uri="{BB962C8B-B14F-4D97-AF65-F5344CB8AC3E}">
        <p14:creationId xmlns:p14="http://schemas.microsoft.com/office/powerpoint/2010/main" val="31659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63764"/>
          </a:xfrm>
        </p:spPr>
        <p:txBody>
          <a:bodyPr>
            <a:normAutofit fontScale="90000"/>
          </a:bodyPr>
          <a:lstStyle/>
          <a:p>
            <a:pPr algn="l"/>
            <a:r>
              <a:rPr lang="en-US" b="1" dirty="0" smtClean="0"/>
              <a:t>CODIFICATION OF EIGHT OMB CIRCULARS</a:t>
            </a:r>
            <a:endParaRPr lang="en-US" b="1" dirty="0"/>
          </a:p>
        </p:txBody>
      </p:sp>
      <p:pic>
        <p:nvPicPr>
          <p:cNvPr id="4" name="Content Placeholder 3" descr="XXXXX.png"/>
          <p:cNvPicPr>
            <a:picLocks noGrp="1" noChangeAspect="1"/>
          </p:cNvPicPr>
          <p:nvPr>
            <p:ph sz="quarter" idx="1"/>
          </p:nvPr>
        </p:nvPicPr>
        <p:blipFill>
          <a:blip r:embed="rId2">
            <a:extLst>
              <a:ext uri="{28A0092B-C50C-407E-A947-70E740481C1C}">
                <a14:useLocalDpi xmlns:a14="http://schemas.microsoft.com/office/drawing/2010/main" val="0"/>
              </a:ext>
            </a:extLst>
          </a:blip>
          <a:srcRect t="-3260" b="-3260"/>
          <a:stretch>
            <a:fillRect/>
          </a:stretch>
        </p:blipFill>
        <p:spPr/>
      </p:pic>
      <p:sp>
        <p:nvSpPr>
          <p:cNvPr id="5" name="Slide Number Placeholder 4"/>
          <p:cNvSpPr>
            <a:spLocks noGrp="1"/>
          </p:cNvSpPr>
          <p:nvPr>
            <p:ph type="sldNum" sz="quarter" idx="12"/>
          </p:nvPr>
        </p:nvSpPr>
        <p:spPr/>
        <p:txBody>
          <a:bodyPr/>
          <a:lstStyle/>
          <a:p>
            <a:fld id="{23C746EB-EFA0-654F-A6C0-8370E54F9FE1}" type="slidenum">
              <a:rPr lang="en-US" smtClean="0"/>
              <a:pPr/>
              <a:t>5</a:t>
            </a:fld>
            <a:endParaRPr lang="en-US"/>
          </a:p>
        </p:txBody>
      </p:sp>
    </p:spTree>
    <p:extLst>
      <p:ext uri="{BB962C8B-B14F-4D97-AF65-F5344CB8AC3E}">
        <p14:creationId xmlns:p14="http://schemas.microsoft.com/office/powerpoint/2010/main" val="1914472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b="1" dirty="0" smtClean="0">
                <a:latin typeface="+mn-lt"/>
              </a:rPr>
              <a:t>Type A/B Threshold- Table (200.518 (b)(1))</a:t>
            </a:r>
            <a:endParaRPr lang="en-US" b="1" dirty="0">
              <a:latin typeface="+mn-lt"/>
            </a:endParaRPr>
          </a:p>
        </p:txBody>
      </p:sp>
      <p:pic>
        <p:nvPicPr>
          <p:cNvPr id="4" name="Content Placeholder 3" descr="Tabla.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 t="1326" r="-359" b="-255"/>
          <a:stretch/>
        </p:blipFill>
        <p:spPr>
          <a:xfrm>
            <a:off x="301752" y="1790700"/>
            <a:ext cx="8534400" cy="2641600"/>
          </a:xfrm>
        </p:spPr>
      </p:pic>
      <p:sp>
        <p:nvSpPr>
          <p:cNvPr id="5" name="TextBox 4"/>
          <p:cNvSpPr txBox="1"/>
          <p:nvPr/>
        </p:nvSpPr>
        <p:spPr>
          <a:xfrm>
            <a:off x="622300" y="4775200"/>
            <a:ext cx="4559300" cy="923330"/>
          </a:xfrm>
          <a:prstGeom prst="rect">
            <a:avLst/>
          </a:prstGeom>
          <a:noFill/>
        </p:spPr>
        <p:txBody>
          <a:bodyPr wrap="square" rtlCol="0">
            <a:spAutoFit/>
          </a:bodyPr>
          <a:lstStyle/>
          <a:p>
            <a:r>
              <a:rPr lang="en-US" dirty="0"/>
              <a:t>M means Million Dollars and B means Billion Dollars. LT means Less Than. EQ means Equal To. </a:t>
            </a:r>
          </a:p>
        </p:txBody>
      </p:sp>
      <p:sp>
        <p:nvSpPr>
          <p:cNvPr id="3" name="Slide Number Placeholder 2"/>
          <p:cNvSpPr>
            <a:spLocks noGrp="1"/>
          </p:cNvSpPr>
          <p:nvPr>
            <p:ph type="sldNum" sz="quarter" idx="12"/>
          </p:nvPr>
        </p:nvSpPr>
        <p:spPr/>
        <p:txBody>
          <a:bodyPr/>
          <a:lstStyle/>
          <a:p>
            <a:fld id="{23C746EB-EFA0-654F-A6C0-8370E54F9FE1}" type="slidenum">
              <a:rPr lang="en-US" smtClean="0"/>
              <a:pPr/>
              <a:t>50</a:t>
            </a:fld>
            <a:endParaRPr lang="en-US"/>
          </a:p>
        </p:txBody>
      </p:sp>
    </p:spTree>
    <p:extLst>
      <p:ext uri="{BB962C8B-B14F-4D97-AF65-F5344CB8AC3E}">
        <p14:creationId xmlns:p14="http://schemas.microsoft.com/office/powerpoint/2010/main" val="192800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520700"/>
            <a:ext cx="8534400" cy="635000"/>
          </a:xfrm>
        </p:spPr>
        <p:txBody>
          <a:bodyPr>
            <a:normAutofit fontScale="90000"/>
          </a:bodyPr>
          <a:lstStyle/>
          <a:p>
            <a:pPr algn="l">
              <a:lnSpc>
                <a:spcPct val="100000"/>
              </a:lnSpc>
            </a:pPr>
            <a:r>
              <a:rPr lang="en-US" b="1" dirty="0" smtClean="0">
                <a:latin typeface="+mn-lt"/>
              </a:rPr>
              <a:t>High Risk Type A Program (200.518 (c)</a:t>
            </a:r>
            <a:br>
              <a:rPr lang="en-US" b="1" dirty="0" smtClean="0">
                <a:latin typeface="+mn-lt"/>
              </a:rPr>
            </a:br>
            <a:r>
              <a:rPr lang="en-US" b="1" dirty="0" smtClean="0">
                <a:latin typeface="+mn-lt"/>
              </a:rPr>
              <a:t>(Step 2)</a:t>
            </a:r>
            <a:endParaRPr lang="en-US" b="1" dirty="0">
              <a:latin typeface="+mn-lt"/>
            </a:endParaRPr>
          </a:p>
        </p:txBody>
      </p:sp>
      <p:sp>
        <p:nvSpPr>
          <p:cNvPr id="3" name="Content Placeholder 2"/>
          <p:cNvSpPr>
            <a:spLocks noGrp="1"/>
          </p:cNvSpPr>
          <p:nvPr>
            <p:ph sz="half" idx="1"/>
          </p:nvPr>
        </p:nvSpPr>
        <p:spPr/>
        <p:txBody>
          <a:bodyPr>
            <a:normAutofit fontScale="62500" lnSpcReduction="20000"/>
          </a:bodyPr>
          <a:lstStyle/>
          <a:p>
            <a:pPr>
              <a:lnSpc>
                <a:spcPct val="120000"/>
              </a:lnSpc>
              <a:buClr>
                <a:schemeClr val="accent3"/>
              </a:buClr>
            </a:pPr>
            <a:r>
              <a:rPr lang="en-US" sz="2800" b="1" dirty="0">
                <a:latin typeface="+mn-lt"/>
              </a:rPr>
              <a:t>Current A-133 </a:t>
            </a:r>
            <a:r>
              <a:rPr lang="en-US" sz="2800" b="1" dirty="0">
                <a:latin typeface="+mn-lt"/>
                <a:cs typeface="Book Antiqua"/>
              </a:rPr>
              <a:t>criteria</a:t>
            </a:r>
            <a:r>
              <a:rPr lang="en-US" sz="2800" b="1" dirty="0">
                <a:latin typeface="+mn-lt"/>
              </a:rPr>
              <a:t>: </a:t>
            </a:r>
            <a:endParaRPr lang="en-US" sz="2800" dirty="0">
              <a:latin typeface="+mn-lt"/>
            </a:endParaRPr>
          </a:p>
          <a:p>
            <a:pPr>
              <a:lnSpc>
                <a:spcPct val="120000"/>
              </a:lnSpc>
              <a:buClr>
                <a:schemeClr val="accent3"/>
              </a:buClr>
            </a:pPr>
            <a:r>
              <a:rPr lang="en-US" sz="2800" dirty="0">
                <a:latin typeface="+mn-lt"/>
              </a:rPr>
              <a:t>Not audited as major program in 1 of 2 most recent audit periods. </a:t>
            </a:r>
          </a:p>
          <a:p>
            <a:pPr lvl="1">
              <a:lnSpc>
                <a:spcPct val="120000"/>
              </a:lnSpc>
              <a:buClr>
                <a:schemeClr val="accent3"/>
              </a:buClr>
            </a:pPr>
            <a:r>
              <a:rPr lang="en-US" sz="2400" dirty="0">
                <a:latin typeface="+mn-lt"/>
              </a:rPr>
              <a:t>In most recent period had </a:t>
            </a:r>
            <a:r>
              <a:rPr lang="en-US" sz="2400" b="1" dirty="0">
                <a:latin typeface="+mn-lt"/>
              </a:rPr>
              <a:t>ANY AUDIT FINDING</a:t>
            </a:r>
            <a:r>
              <a:rPr lang="en-US" sz="2400" dirty="0">
                <a:latin typeface="+mn-lt"/>
              </a:rPr>
              <a:t>. Provided for auditor judgment in limited cases, e.g., very small questioned costs. </a:t>
            </a:r>
          </a:p>
          <a:p>
            <a:pPr lvl="1">
              <a:lnSpc>
                <a:spcPct val="120000"/>
              </a:lnSpc>
              <a:buClr>
                <a:schemeClr val="accent3"/>
              </a:buClr>
            </a:pPr>
            <a:r>
              <a:rPr lang="en-US" sz="2400" dirty="0">
                <a:latin typeface="+mn-lt"/>
              </a:rPr>
              <a:t>Other – Auditor judgment </a:t>
            </a:r>
          </a:p>
          <a:p>
            <a:pPr lvl="1">
              <a:lnSpc>
                <a:spcPct val="120000"/>
              </a:lnSpc>
              <a:buClr>
                <a:schemeClr val="accent3"/>
              </a:buClr>
            </a:pPr>
            <a:endParaRPr lang="en-US" sz="2400" dirty="0">
              <a:latin typeface="+mn-lt"/>
            </a:endParaRPr>
          </a:p>
          <a:p>
            <a:pPr>
              <a:lnSpc>
                <a:spcPct val="120000"/>
              </a:lnSpc>
              <a:buClr>
                <a:schemeClr val="accent3"/>
              </a:buClr>
            </a:pPr>
            <a:endParaRPr lang="en-US" sz="2800" dirty="0">
              <a:latin typeface="+mn-lt"/>
            </a:endParaRPr>
          </a:p>
          <a:p>
            <a:pPr>
              <a:lnSpc>
                <a:spcPct val="120000"/>
              </a:lnSpc>
              <a:buClr>
                <a:schemeClr val="accent3"/>
              </a:buClr>
            </a:pPr>
            <a:r>
              <a:rPr lang="en-US" sz="2800" dirty="0">
                <a:latin typeface="+mn-lt"/>
              </a:rPr>
              <a:t>- Oversight exercised by Federal agencies or pass-through entities, audit follow-up, or changes in personnel or systems which significantly increased risk. </a:t>
            </a:r>
            <a:endParaRPr lang="en-US" dirty="0">
              <a:latin typeface="+mn-lt"/>
            </a:endParaRPr>
          </a:p>
        </p:txBody>
      </p:sp>
      <p:sp>
        <p:nvSpPr>
          <p:cNvPr id="4" name="Content Placeholder 3"/>
          <p:cNvSpPr>
            <a:spLocks noGrp="1"/>
          </p:cNvSpPr>
          <p:nvPr>
            <p:ph sz="half" idx="2"/>
          </p:nvPr>
        </p:nvSpPr>
        <p:spPr>
          <a:xfrm>
            <a:off x="4800600" y="1371600"/>
            <a:ext cx="3901698" cy="4277532"/>
          </a:xfrm>
        </p:spPr>
        <p:txBody>
          <a:bodyPr>
            <a:normAutofit fontScale="62500" lnSpcReduction="20000"/>
          </a:bodyPr>
          <a:lstStyle/>
          <a:p>
            <a:pPr>
              <a:lnSpc>
                <a:spcPct val="120000"/>
              </a:lnSpc>
              <a:buClr>
                <a:schemeClr val="accent3"/>
              </a:buClr>
            </a:pPr>
            <a:r>
              <a:rPr lang="en-US" sz="2800" b="1" dirty="0">
                <a:latin typeface="+mn-lt"/>
              </a:rPr>
              <a:t>Uniform Guidance: </a:t>
            </a:r>
            <a:endParaRPr lang="en-US" sz="2800" dirty="0">
              <a:latin typeface="+mn-lt"/>
            </a:endParaRPr>
          </a:p>
          <a:p>
            <a:pPr>
              <a:lnSpc>
                <a:spcPct val="120000"/>
              </a:lnSpc>
              <a:buClr>
                <a:schemeClr val="accent3"/>
              </a:buClr>
            </a:pPr>
            <a:r>
              <a:rPr lang="en-US" sz="2800" dirty="0">
                <a:latin typeface="+mn-lt"/>
              </a:rPr>
              <a:t>SAME. </a:t>
            </a:r>
          </a:p>
          <a:p>
            <a:pPr lvl="1">
              <a:lnSpc>
                <a:spcPct val="120000"/>
              </a:lnSpc>
              <a:buClr>
                <a:schemeClr val="accent3"/>
              </a:buClr>
            </a:pPr>
            <a:r>
              <a:rPr lang="en-US" sz="2400" dirty="0">
                <a:latin typeface="+mn-lt"/>
              </a:rPr>
              <a:t>In most recent period had a </a:t>
            </a:r>
            <a:r>
              <a:rPr lang="en-US" sz="2400" b="1" dirty="0">
                <a:latin typeface="+mn-lt"/>
              </a:rPr>
              <a:t>HIGH- RISK AUDIT FINDING</a:t>
            </a:r>
            <a:r>
              <a:rPr lang="en-US" sz="2400" dirty="0">
                <a:latin typeface="+mn-lt"/>
              </a:rPr>
              <a:t>: </a:t>
            </a:r>
            <a:r>
              <a:rPr lang="en-US" sz="2400" b="1" dirty="0">
                <a:latin typeface="+mn-lt"/>
              </a:rPr>
              <a:t>Modified opinion. </a:t>
            </a:r>
            <a:endParaRPr lang="en-US" sz="2400" dirty="0">
              <a:latin typeface="+mn-lt"/>
            </a:endParaRPr>
          </a:p>
          <a:p>
            <a:pPr lvl="1">
              <a:lnSpc>
                <a:spcPct val="120000"/>
              </a:lnSpc>
              <a:buClr>
                <a:schemeClr val="accent3"/>
              </a:buClr>
            </a:pPr>
            <a:r>
              <a:rPr lang="en-US" sz="2400" b="1" dirty="0">
                <a:latin typeface="+mn-lt"/>
              </a:rPr>
              <a:t>Material weakness in internal control. </a:t>
            </a:r>
            <a:endParaRPr lang="en-US" sz="2400" dirty="0">
              <a:latin typeface="+mn-lt"/>
            </a:endParaRPr>
          </a:p>
          <a:p>
            <a:pPr lvl="1">
              <a:lnSpc>
                <a:spcPct val="120000"/>
              </a:lnSpc>
              <a:buClr>
                <a:schemeClr val="accent3"/>
              </a:buClr>
            </a:pPr>
            <a:r>
              <a:rPr lang="en-US" sz="2400" b="1" dirty="0">
                <a:latin typeface="+mn-lt"/>
              </a:rPr>
              <a:t>Known or likely questioned costs exceeding 5% of total program expenditures. </a:t>
            </a:r>
            <a:endParaRPr lang="en-US" sz="2400" dirty="0">
              <a:latin typeface="+mn-lt"/>
            </a:endParaRPr>
          </a:p>
          <a:p>
            <a:pPr lvl="2">
              <a:lnSpc>
                <a:spcPct val="120000"/>
              </a:lnSpc>
            </a:pPr>
            <a:r>
              <a:rPr lang="en-US" dirty="0">
                <a:latin typeface="+mn-lt"/>
              </a:rPr>
              <a:t>Other – Auditor judgment. Removed inherent risk </a:t>
            </a:r>
          </a:p>
          <a:p>
            <a:pPr lvl="2">
              <a:lnSpc>
                <a:spcPct val="120000"/>
              </a:lnSpc>
            </a:pPr>
            <a:r>
              <a:rPr lang="en-US" dirty="0">
                <a:latin typeface="+mn-lt"/>
              </a:rPr>
              <a:t>Otherwise basically same. </a:t>
            </a:r>
          </a:p>
          <a:p>
            <a:pPr lvl="2">
              <a:lnSpc>
                <a:spcPct val="120000"/>
              </a:lnSpc>
            </a:pPr>
            <a:endParaRPr lang="en-US" dirty="0">
              <a:latin typeface="+mn-lt"/>
            </a:endParaRPr>
          </a:p>
          <a:p>
            <a:pPr lvl="2">
              <a:lnSpc>
                <a:spcPct val="120000"/>
              </a:lnSpc>
            </a:pPr>
            <a:endParaRPr lang="en-US" dirty="0">
              <a:latin typeface="+mn-lt"/>
            </a:endParaRPr>
          </a:p>
          <a:p>
            <a:pPr marL="0" indent="0">
              <a:lnSpc>
                <a:spcPct val="120000"/>
              </a:lnSpc>
              <a:buNone/>
            </a:pPr>
            <a:endParaRPr lang="en-US" dirty="0">
              <a:latin typeface="+mn-lt"/>
            </a:endParaRPr>
          </a:p>
        </p:txBody>
      </p:sp>
      <p:sp>
        <p:nvSpPr>
          <p:cNvPr id="5" name="TextBox 4"/>
          <p:cNvSpPr txBox="1"/>
          <p:nvPr/>
        </p:nvSpPr>
        <p:spPr>
          <a:xfrm>
            <a:off x="945396" y="5649132"/>
            <a:ext cx="6738103" cy="646331"/>
          </a:xfrm>
          <a:prstGeom prst="rect">
            <a:avLst/>
          </a:prstGeom>
          <a:noFill/>
        </p:spPr>
        <p:txBody>
          <a:bodyPr wrap="square" rtlCol="0">
            <a:spAutoFit/>
          </a:bodyPr>
          <a:lstStyle/>
          <a:p>
            <a:r>
              <a:rPr lang="en-US" dirty="0" smtClean="0"/>
              <a:t>Key- An entity with strong internal controls and few audit findings will have less high-risk Type A program.</a:t>
            </a:r>
            <a:endParaRPr lang="en-US" dirty="0"/>
          </a:p>
        </p:txBody>
      </p:sp>
      <p:sp>
        <p:nvSpPr>
          <p:cNvPr id="6" name="Slide Number Placeholder 5"/>
          <p:cNvSpPr>
            <a:spLocks noGrp="1"/>
          </p:cNvSpPr>
          <p:nvPr>
            <p:ph type="sldNum" sz="quarter" idx="12"/>
          </p:nvPr>
        </p:nvSpPr>
        <p:spPr/>
        <p:txBody>
          <a:bodyPr/>
          <a:lstStyle/>
          <a:p>
            <a:fld id="{23C746EB-EFA0-654F-A6C0-8370E54F9FE1}" type="slidenum">
              <a:rPr lang="en-US" smtClean="0"/>
              <a:pPr/>
              <a:t>51</a:t>
            </a:fld>
            <a:endParaRPr lang="en-US"/>
          </a:p>
        </p:txBody>
      </p:sp>
    </p:spTree>
    <p:extLst>
      <p:ext uri="{BB962C8B-B14F-4D97-AF65-F5344CB8AC3E}">
        <p14:creationId xmlns:p14="http://schemas.microsoft.com/office/powerpoint/2010/main" val="3172000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b="1" dirty="0">
                <a:latin typeface="+mn-lt"/>
              </a:rPr>
              <a:t>High-Risk Type B Program (200.518(d)) (Step 3) </a:t>
            </a:r>
          </a:p>
        </p:txBody>
      </p:sp>
      <p:sp>
        <p:nvSpPr>
          <p:cNvPr id="3" name="Content Placeholder 2"/>
          <p:cNvSpPr>
            <a:spLocks noGrp="1"/>
          </p:cNvSpPr>
          <p:nvPr>
            <p:ph sz="half" idx="1"/>
          </p:nvPr>
        </p:nvSpPr>
        <p:spPr/>
        <p:txBody>
          <a:bodyPr>
            <a:normAutofit fontScale="92500" lnSpcReduction="20000"/>
          </a:bodyPr>
          <a:lstStyle/>
          <a:p>
            <a:pPr>
              <a:lnSpc>
                <a:spcPct val="110000"/>
              </a:lnSpc>
              <a:buClr>
                <a:schemeClr val="accent3"/>
              </a:buClr>
            </a:pPr>
            <a:r>
              <a:rPr lang="en-US" sz="2100" b="1" dirty="0">
                <a:latin typeface="+mn-lt"/>
                <a:cs typeface="Book Antiqua"/>
              </a:rPr>
              <a:t>Current A-133 criteria: </a:t>
            </a:r>
            <a:endParaRPr lang="en-US" sz="2100" dirty="0">
              <a:latin typeface="+mn-lt"/>
              <a:cs typeface="Book Antiqua"/>
            </a:endParaRPr>
          </a:p>
          <a:p>
            <a:pPr lvl="1" algn="just">
              <a:lnSpc>
                <a:spcPct val="110000"/>
              </a:lnSpc>
              <a:buClr>
                <a:schemeClr val="accent3"/>
              </a:buClr>
            </a:pPr>
            <a:r>
              <a:rPr lang="en-US" sz="2100" dirty="0">
                <a:latin typeface="+mn-lt"/>
                <a:cs typeface="Book Antiqua"/>
              </a:rPr>
              <a:t>Currently there are two Type B risk assessment options: Option 1 – Perform risk assessments on </a:t>
            </a:r>
            <a:r>
              <a:rPr lang="en-US" sz="2100" b="1" dirty="0">
                <a:latin typeface="+mn-lt"/>
                <a:cs typeface="Book Antiqua"/>
              </a:rPr>
              <a:t>ALL </a:t>
            </a:r>
            <a:r>
              <a:rPr lang="en-US" sz="2100" dirty="0">
                <a:latin typeface="+mn-lt"/>
                <a:cs typeface="Book Antiqua"/>
              </a:rPr>
              <a:t>Type B programs and select at least </a:t>
            </a:r>
            <a:r>
              <a:rPr lang="en-US" sz="2100" b="1" dirty="0">
                <a:latin typeface="+mn-lt"/>
                <a:cs typeface="Book Antiqua"/>
              </a:rPr>
              <a:t>50% </a:t>
            </a:r>
            <a:r>
              <a:rPr lang="en-US" sz="2100" dirty="0">
                <a:latin typeface="+mn-lt"/>
                <a:cs typeface="Book Antiqua"/>
              </a:rPr>
              <a:t>of Type B programs identified as high risk up to number of low-risk Type A programs </a:t>
            </a:r>
            <a:endParaRPr lang="en-US" sz="2100" dirty="0" smtClean="0">
              <a:latin typeface="+mn-lt"/>
              <a:cs typeface="Book Antiqua"/>
            </a:endParaRPr>
          </a:p>
          <a:p>
            <a:pPr marL="274320" lvl="1" indent="0" algn="just">
              <a:lnSpc>
                <a:spcPct val="110000"/>
              </a:lnSpc>
              <a:buClr>
                <a:schemeClr val="accent3"/>
              </a:buClr>
              <a:buNone/>
            </a:pPr>
            <a:endParaRPr lang="en-US" sz="2100" dirty="0">
              <a:latin typeface="+mn-lt"/>
              <a:cs typeface="Book Antiqua"/>
            </a:endParaRPr>
          </a:p>
          <a:p>
            <a:pPr lvl="1" algn="just">
              <a:lnSpc>
                <a:spcPct val="110000"/>
              </a:lnSpc>
              <a:buClr>
                <a:schemeClr val="accent3"/>
              </a:buClr>
            </a:pPr>
            <a:r>
              <a:rPr lang="en-US" sz="2100" dirty="0">
                <a:latin typeface="+mn-lt"/>
                <a:cs typeface="Book Antiqua"/>
              </a:rPr>
              <a:t>Option 2 – Perform risk assessments on all Type B programs until as many high-risk Type B programs have been identified as there </a:t>
            </a:r>
            <a:r>
              <a:rPr lang="en-US" sz="2100" dirty="0" smtClean="0">
                <a:latin typeface="+mn-lt"/>
                <a:cs typeface="Book Antiqua"/>
              </a:rPr>
              <a:t>are low</a:t>
            </a:r>
            <a:r>
              <a:rPr lang="en-US" sz="2100" dirty="0">
                <a:latin typeface="+mn-lt"/>
                <a:cs typeface="Book Antiqua"/>
              </a:rPr>
              <a:t>-risk Type A programs. </a:t>
            </a:r>
          </a:p>
          <a:p>
            <a:pPr lvl="1">
              <a:lnSpc>
                <a:spcPct val="110000"/>
              </a:lnSpc>
            </a:pPr>
            <a:endParaRPr lang="en-US" sz="2400" dirty="0">
              <a:latin typeface="+mn-lt"/>
            </a:endParaRPr>
          </a:p>
          <a:p>
            <a:pPr>
              <a:lnSpc>
                <a:spcPct val="110000"/>
              </a:lnSpc>
            </a:pPr>
            <a:endParaRPr lang="en-US" dirty="0">
              <a:latin typeface="+mn-lt"/>
            </a:endParaRPr>
          </a:p>
        </p:txBody>
      </p:sp>
      <p:sp>
        <p:nvSpPr>
          <p:cNvPr id="4" name="Content Placeholder 3"/>
          <p:cNvSpPr>
            <a:spLocks noGrp="1"/>
          </p:cNvSpPr>
          <p:nvPr>
            <p:ph sz="half" idx="2"/>
          </p:nvPr>
        </p:nvSpPr>
        <p:spPr/>
        <p:txBody>
          <a:bodyPr>
            <a:normAutofit fontScale="92500" lnSpcReduction="20000"/>
          </a:bodyPr>
          <a:lstStyle/>
          <a:p>
            <a:pPr>
              <a:lnSpc>
                <a:spcPct val="110000"/>
              </a:lnSpc>
              <a:buClr>
                <a:schemeClr val="accent3"/>
              </a:buClr>
            </a:pPr>
            <a:r>
              <a:rPr lang="en-US" sz="2000" b="1" dirty="0">
                <a:latin typeface="+mn-lt"/>
              </a:rPr>
              <a:t>New criteria: </a:t>
            </a:r>
            <a:endParaRPr lang="en-US" sz="2000" dirty="0">
              <a:latin typeface="+mn-lt"/>
            </a:endParaRPr>
          </a:p>
          <a:p>
            <a:pPr algn="just">
              <a:lnSpc>
                <a:spcPct val="110000"/>
              </a:lnSpc>
              <a:buClr>
                <a:schemeClr val="accent3"/>
              </a:buClr>
            </a:pPr>
            <a:r>
              <a:rPr lang="en-US" sz="2000" dirty="0">
                <a:latin typeface="+mn-lt"/>
              </a:rPr>
              <a:t>Perform risk assessments on Type B programs until high-risk Type B programs have been identified </a:t>
            </a:r>
            <a:r>
              <a:rPr lang="en-US" sz="2000" b="1" dirty="0">
                <a:latin typeface="+mn-lt"/>
              </a:rPr>
              <a:t>UP TO </a:t>
            </a:r>
            <a:r>
              <a:rPr lang="en-US" sz="2000" dirty="0">
                <a:latin typeface="+mn-lt"/>
              </a:rPr>
              <a:t>at least </a:t>
            </a:r>
            <a:r>
              <a:rPr lang="en-US" sz="2000" b="1" dirty="0">
                <a:latin typeface="+mn-lt"/>
              </a:rPr>
              <a:t>25% </a:t>
            </a:r>
            <a:r>
              <a:rPr lang="en-US" sz="2000" dirty="0">
                <a:latin typeface="+mn-lt"/>
              </a:rPr>
              <a:t>of number of low-risk Type A programs </a:t>
            </a:r>
          </a:p>
        </p:txBody>
      </p:sp>
      <p:sp>
        <p:nvSpPr>
          <p:cNvPr id="5" name="Slide Number Placeholder 4"/>
          <p:cNvSpPr>
            <a:spLocks noGrp="1"/>
          </p:cNvSpPr>
          <p:nvPr>
            <p:ph type="sldNum" sz="quarter" idx="12"/>
          </p:nvPr>
        </p:nvSpPr>
        <p:spPr/>
        <p:txBody>
          <a:bodyPr/>
          <a:lstStyle/>
          <a:p>
            <a:fld id="{23C746EB-EFA0-654F-A6C0-8370E54F9FE1}" type="slidenum">
              <a:rPr lang="en-US" smtClean="0"/>
              <a:pPr/>
              <a:t>52</a:t>
            </a:fld>
            <a:endParaRPr lang="en-US"/>
          </a:p>
        </p:txBody>
      </p:sp>
    </p:spTree>
    <p:extLst>
      <p:ext uri="{BB962C8B-B14F-4D97-AF65-F5344CB8AC3E}">
        <p14:creationId xmlns:p14="http://schemas.microsoft.com/office/powerpoint/2010/main" val="3471130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63600"/>
          </a:xfrm>
        </p:spPr>
        <p:txBody>
          <a:bodyPr>
            <a:normAutofit fontScale="90000"/>
          </a:bodyPr>
          <a:lstStyle/>
          <a:p>
            <a:pPr algn="l">
              <a:lnSpc>
                <a:spcPct val="100000"/>
              </a:lnSpc>
            </a:pPr>
            <a:r>
              <a:rPr lang="en-US" b="1" dirty="0" smtClean="0">
                <a:latin typeface="+mn-lt"/>
              </a:rPr>
              <a:t>Percentage of Coverage Rule (200.518(f))</a:t>
            </a:r>
            <a:br>
              <a:rPr lang="en-US" b="1" dirty="0" smtClean="0">
                <a:latin typeface="+mn-lt"/>
              </a:rPr>
            </a:br>
            <a:r>
              <a:rPr lang="en-US" b="1" dirty="0" smtClean="0">
                <a:latin typeface="+mn-lt"/>
              </a:rPr>
              <a:t>(Step 4</a:t>
            </a:r>
            <a:r>
              <a:rPr lang="en-US" dirty="0" smtClean="0">
                <a:latin typeface="+mn-lt"/>
              </a:rPr>
              <a:t>)</a:t>
            </a:r>
            <a:endParaRPr lang="en-US" dirty="0">
              <a:latin typeface="+mn-lt"/>
            </a:endParaRPr>
          </a:p>
        </p:txBody>
      </p:sp>
      <p:pic>
        <p:nvPicPr>
          <p:cNvPr id="4" name="Content Placeholder 3" descr="Screen Shot 2015-01-29 at 6.20.28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704" r="-1704"/>
          <a:stretch/>
        </p:blipFill>
        <p:spPr>
          <a:xfrm>
            <a:off x="301752" y="2768600"/>
            <a:ext cx="8504238" cy="1587500"/>
          </a:xfrm>
        </p:spPr>
      </p:pic>
      <p:sp>
        <p:nvSpPr>
          <p:cNvPr id="5" name="TextBox 4"/>
          <p:cNvSpPr txBox="1"/>
          <p:nvPr/>
        </p:nvSpPr>
        <p:spPr>
          <a:xfrm>
            <a:off x="584200" y="1663700"/>
            <a:ext cx="7416800" cy="369332"/>
          </a:xfrm>
          <a:prstGeom prst="rect">
            <a:avLst/>
          </a:prstGeom>
          <a:noFill/>
        </p:spPr>
        <p:txBody>
          <a:bodyPr wrap="square" rtlCol="0">
            <a:spAutoFit/>
          </a:bodyPr>
          <a:lstStyle/>
          <a:p>
            <a:r>
              <a:rPr lang="en-US" dirty="0" smtClean="0"/>
              <a:t>Guidance reduces the minimum coverage as follows:</a:t>
            </a:r>
            <a:endParaRPr lang="en-US" dirty="0"/>
          </a:p>
        </p:txBody>
      </p:sp>
      <p:sp>
        <p:nvSpPr>
          <p:cNvPr id="3" name="Slide Number Placeholder 2"/>
          <p:cNvSpPr>
            <a:spLocks noGrp="1"/>
          </p:cNvSpPr>
          <p:nvPr>
            <p:ph type="sldNum" sz="quarter" idx="12"/>
          </p:nvPr>
        </p:nvSpPr>
        <p:spPr/>
        <p:txBody>
          <a:bodyPr/>
          <a:lstStyle/>
          <a:p>
            <a:fld id="{23C746EB-EFA0-654F-A6C0-8370E54F9FE1}" type="slidenum">
              <a:rPr lang="en-US" smtClean="0"/>
              <a:pPr/>
              <a:t>53</a:t>
            </a:fld>
            <a:endParaRPr lang="en-US"/>
          </a:p>
        </p:txBody>
      </p:sp>
    </p:spTree>
    <p:extLst>
      <p:ext uri="{BB962C8B-B14F-4D97-AF65-F5344CB8AC3E}">
        <p14:creationId xmlns:p14="http://schemas.microsoft.com/office/powerpoint/2010/main" val="3214677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b="1" dirty="0" smtClean="0">
                <a:latin typeface="+mn-lt"/>
              </a:rPr>
              <a:t>Low Risk </a:t>
            </a:r>
            <a:r>
              <a:rPr lang="en-US" b="1" dirty="0" err="1" smtClean="0">
                <a:latin typeface="+mn-lt"/>
              </a:rPr>
              <a:t>Auditee</a:t>
            </a:r>
            <a:r>
              <a:rPr lang="en-US" b="1" dirty="0" smtClean="0">
                <a:latin typeface="+mn-lt"/>
              </a:rPr>
              <a:t> (200.520)</a:t>
            </a:r>
            <a:endParaRPr lang="en-US" b="1" dirty="0">
              <a:latin typeface="+mn-lt"/>
            </a:endParaRPr>
          </a:p>
        </p:txBody>
      </p:sp>
      <p:sp>
        <p:nvSpPr>
          <p:cNvPr id="3" name="Content Placeholder 2"/>
          <p:cNvSpPr>
            <a:spLocks noGrp="1"/>
          </p:cNvSpPr>
          <p:nvPr>
            <p:ph sz="half" idx="1"/>
          </p:nvPr>
        </p:nvSpPr>
        <p:spPr/>
        <p:txBody>
          <a:bodyPr>
            <a:normAutofit fontScale="55000" lnSpcReduction="20000"/>
          </a:bodyPr>
          <a:lstStyle/>
          <a:p>
            <a:pPr>
              <a:lnSpc>
                <a:spcPct val="120000"/>
              </a:lnSpc>
              <a:buClr>
                <a:schemeClr val="accent3"/>
              </a:buClr>
            </a:pPr>
            <a:r>
              <a:rPr lang="en-US" sz="2800" b="1" dirty="0">
                <a:latin typeface="+mn-lt"/>
              </a:rPr>
              <a:t>Current (2 prior years) </a:t>
            </a:r>
            <a:endParaRPr lang="en-US" sz="2800" dirty="0">
              <a:latin typeface="+mn-lt"/>
            </a:endParaRPr>
          </a:p>
          <a:p>
            <a:pPr>
              <a:lnSpc>
                <a:spcPct val="120000"/>
              </a:lnSpc>
              <a:buClr>
                <a:schemeClr val="accent3"/>
              </a:buClr>
            </a:pPr>
            <a:r>
              <a:rPr lang="en-US" sz="2800" dirty="0">
                <a:latin typeface="+mn-lt"/>
              </a:rPr>
              <a:t>Annual single audits </a:t>
            </a:r>
          </a:p>
          <a:p>
            <a:pPr>
              <a:lnSpc>
                <a:spcPct val="120000"/>
              </a:lnSpc>
              <a:buClr>
                <a:schemeClr val="accent3"/>
              </a:buClr>
            </a:pPr>
            <a:r>
              <a:rPr lang="en-US" sz="2800" dirty="0">
                <a:latin typeface="+mn-lt"/>
              </a:rPr>
              <a:t>Unmodified opinion on financial statements in accordance with GAAP </a:t>
            </a:r>
          </a:p>
          <a:p>
            <a:pPr>
              <a:lnSpc>
                <a:spcPct val="120000"/>
              </a:lnSpc>
              <a:buClr>
                <a:schemeClr val="accent3"/>
              </a:buClr>
            </a:pPr>
            <a:r>
              <a:rPr lang="en-US" sz="2800" dirty="0">
                <a:latin typeface="+mn-lt"/>
              </a:rPr>
              <a:t>Unmodified SEFA in relation to opinion. </a:t>
            </a:r>
          </a:p>
          <a:p>
            <a:pPr>
              <a:lnSpc>
                <a:spcPct val="120000"/>
              </a:lnSpc>
              <a:buClr>
                <a:schemeClr val="accent3"/>
              </a:buClr>
            </a:pPr>
            <a:r>
              <a:rPr lang="en-US" sz="2800" dirty="0">
                <a:latin typeface="+mn-lt"/>
              </a:rPr>
              <a:t>No GAGAS material weaknesses </a:t>
            </a:r>
          </a:p>
          <a:p>
            <a:pPr lvl="1">
              <a:lnSpc>
                <a:spcPct val="120000"/>
              </a:lnSpc>
              <a:buClr>
                <a:schemeClr val="accent3"/>
              </a:buClr>
            </a:pPr>
            <a:r>
              <a:rPr lang="en-US" sz="2400" dirty="0">
                <a:latin typeface="+mn-lt"/>
              </a:rPr>
              <a:t>In either of preceding two years, none of Type A programs had: Material Weakness. </a:t>
            </a:r>
          </a:p>
          <a:p>
            <a:pPr lvl="1">
              <a:lnSpc>
                <a:spcPct val="120000"/>
              </a:lnSpc>
              <a:buClr>
                <a:schemeClr val="accent3"/>
              </a:buClr>
            </a:pPr>
            <a:r>
              <a:rPr lang="en-US" sz="2400" dirty="0">
                <a:latin typeface="+mn-lt"/>
              </a:rPr>
              <a:t>Material noncompliance. </a:t>
            </a:r>
          </a:p>
          <a:p>
            <a:pPr lvl="1">
              <a:lnSpc>
                <a:spcPct val="120000"/>
              </a:lnSpc>
              <a:buClr>
                <a:schemeClr val="accent3"/>
              </a:buClr>
            </a:pPr>
            <a:r>
              <a:rPr lang="en-US" sz="2400" dirty="0">
                <a:latin typeface="+mn-lt"/>
              </a:rPr>
              <a:t>Questioned costs that exceed 5%. </a:t>
            </a:r>
          </a:p>
          <a:p>
            <a:pPr lvl="1">
              <a:lnSpc>
                <a:spcPct val="120000"/>
              </a:lnSpc>
              <a:buClr>
                <a:schemeClr val="accent3"/>
              </a:buClr>
            </a:pPr>
            <a:endParaRPr lang="en-US" sz="2400" dirty="0">
              <a:latin typeface="+mn-lt"/>
            </a:endParaRPr>
          </a:p>
          <a:p>
            <a:pPr>
              <a:lnSpc>
                <a:spcPct val="120000"/>
              </a:lnSpc>
              <a:buClr>
                <a:schemeClr val="accent3"/>
              </a:buClr>
            </a:pPr>
            <a:r>
              <a:rPr lang="en-US" sz="2800" dirty="0">
                <a:latin typeface="+mn-lt"/>
              </a:rPr>
              <a:t>Timely filing with FAC. </a:t>
            </a:r>
          </a:p>
          <a:p>
            <a:pPr>
              <a:lnSpc>
                <a:spcPct val="120000"/>
              </a:lnSpc>
              <a:buClr>
                <a:schemeClr val="accent3"/>
              </a:buClr>
            </a:pPr>
            <a:r>
              <a:rPr lang="en-US" sz="2800" dirty="0">
                <a:latin typeface="+mn-lt"/>
              </a:rPr>
              <a:t>Auditor reporting going concern not preclude low-risk. </a:t>
            </a:r>
          </a:p>
          <a:p>
            <a:pPr>
              <a:lnSpc>
                <a:spcPct val="120000"/>
              </a:lnSpc>
              <a:buClr>
                <a:schemeClr val="accent3"/>
              </a:buClr>
            </a:pPr>
            <a:r>
              <a:rPr lang="en-US" sz="2800" dirty="0">
                <a:latin typeface="+mn-lt"/>
              </a:rPr>
              <a:t>Waivers. </a:t>
            </a:r>
          </a:p>
          <a:p>
            <a:pPr>
              <a:lnSpc>
                <a:spcPct val="120000"/>
              </a:lnSpc>
            </a:pPr>
            <a:endParaRPr lang="en-US" dirty="0">
              <a:latin typeface="+mn-lt"/>
            </a:endParaRPr>
          </a:p>
        </p:txBody>
      </p:sp>
      <p:sp>
        <p:nvSpPr>
          <p:cNvPr id="4" name="Content Placeholder 3"/>
          <p:cNvSpPr>
            <a:spLocks noGrp="1"/>
          </p:cNvSpPr>
          <p:nvPr>
            <p:ph sz="half" idx="2"/>
          </p:nvPr>
        </p:nvSpPr>
        <p:spPr/>
        <p:txBody>
          <a:bodyPr>
            <a:normAutofit fontScale="55000" lnSpcReduction="20000"/>
          </a:bodyPr>
          <a:lstStyle/>
          <a:p>
            <a:pPr>
              <a:lnSpc>
                <a:spcPct val="120000"/>
              </a:lnSpc>
              <a:buClr>
                <a:schemeClr val="accent3"/>
              </a:buClr>
            </a:pPr>
            <a:r>
              <a:rPr lang="en-US" b="1" dirty="0">
                <a:latin typeface="+mn-lt"/>
              </a:rPr>
              <a:t>New (2 prior years) </a:t>
            </a:r>
            <a:endParaRPr lang="en-US" dirty="0">
              <a:latin typeface="+mn-lt"/>
            </a:endParaRPr>
          </a:p>
          <a:p>
            <a:pPr>
              <a:lnSpc>
                <a:spcPct val="120000"/>
              </a:lnSpc>
              <a:buClr>
                <a:schemeClr val="accent3"/>
              </a:buClr>
            </a:pPr>
            <a:r>
              <a:rPr lang="en-US" dirty="0">
                <a:latin typeface="+mn-lt"/>
              </a:rPr>
              <a:t>SAME. </a:t>
            </a:r>
          </a:p>
          <a:p>
            <a:pPr>
              <a:lnSpc>
                <a:spcPct val="120000"/>
              </a:lnSpc>
              <a:buClr>
                <a:schemeClr val="accent3"/>
              </a:buClr>
            </a:pPr>
            <a:r>
              <a:rPr lang="en-US" dirty="0">
                <a:latin typeface="+mn-lt"/>
              </a:rPr>
              <a:t>Unmodified opinions on statements in accordance with GAAP </a:t>
            </a:r>
            <a:r>
              <a:rPr lang="en-US" b="1" dirty="0">
                <a:latin typeface="+mn-lt"/>
              </a:rPr>
              <a:t>or basis of accounting required by state law. </a:t>
            </a:r>
            <a:endParaRPr lang="en-US" dirty="0">
              <a:latin typeface="+mn-lt"/>
            </a:endParaRPr>
          </a:p>
          <a:p>
            <a:pPr>
              <a:lnSpc>
                <a:spcPct val="120000"/>
              </a:lnSpc>
              <a:buClr>
                <a:schemeClr val="accent3"/>
              </a:buClr>
            </a:pPr>
            <a:r>
              <a:rPr lang="en-US" dirty="0">
                <a:latin typeface="+mn-lt"/>
              </a:rPr>
              <a:t>SAME. </a:t>
            </a:r>
          </a:p>
          <a:p>
            <a:pPr>
              <a:lnSpc>
                <a:spcPct val="120000"/>
              </a:lnSpc>
              <a:buClr>
                <a:schemeClr val="accent3"/>
              </a:buClr>
            </a:pPr>
            <a:r>
              <a:rPr lang="en-US" dirty="0">
                <a:latin typeface="+mn-lt"/>
              </a:rPr>
              <a:t>SAME. </a:t>
            </a:r>
            <a:endParaRPr lang="en-US" dirty="0" smtClean="0">
              <a:latin typeface="+mn-lt"/>
            </a:endParaRPr>
          </a:p>
          <a:p>
            <a:pPr>
              <a:lnSpc>
                <a:spcPct val="120000"/>
              </a:lnSpc>
              <a:buClr>
                <a:schemeClr val="accent3"/>
              </a:buClr>
            </a:pPr>
            <a:r>
              <a:rPr lang="en-US" dirty="0" smtClean="0">
                <a:latin typeface="+mn-lt"/>
              </a:rPr>
              <a:t>SAME. </a:t>
            </a:r>
          </a:p>
          <a:p>
            <a:pPr>
              <a:lnSpc>
                <a:spcPct val="120000"/>
              </a:lnSpc>
              <a:buClr>
                <a:schemeClr val="accent3"/>
              </a:buClr>
            </a:pPr>
            <a:endParaRPr lang="en-US" dirty="0">
              <a:latin typeface="+mn-lt"/>
            </a:endParaRPr>
          </a:p>
          <a:p>
            <a:pPr>
              <a:lnSpc>
                <a:spcPct val="120000"/>
              </a:lnSpc>
              <a:buClr>
                <a:schemeClr val="accent3"/>
              </a:buClr>
            </a:pPr>
            <a:endParaRPr lang="en-US" dirty="0" smtClean="0">
              <a:latin typeface="+mn-lt"/>
            </a:endParaRPr>
          </a:p>
          <a:p>
            <a:pPr>
              <a:lnSpc>
                <a:spcPct val="120000"/>
              </a:lnSpc>
              <a:buClr>
                <a:schemeClr val="accent3"/>
              </a:buClr>
            </a:pPr>
            <a:endParaRPr lang="en-US" dirty="0">
              <a:latin typeface="+mn-lt"/>
            </a:endParaRPr>
          </a:p>
          <a:p>
            <a:pPr>
              <a:lnSpc>
                <a:spcPct val="120000"/>
              </a:lnSpc>
              <a:buClr>
                <a:schemeClr val="accent3"/>
              </a:buClr>
            </a:pPr>
            <a:endParaRPr lang="en-US" dirty="0" smtClean="0">
              <a:latin typeface="+mn-lt"/>
            </a:endParaRPr>
          </a:p>
          <a:p>
            <a:pPr>
              <a:lnSpc>
                <a:spcPct val="120000"/>
              </a:lnSpc>
              <a:buClr>
                <a:schemeClr val="accent3"/>
              </a:buClr>
            </a:pPr>
            <a:endParaRPr lang="en-US" dirty="0">
              <a:latin typeface="+mn-lt"/>
            </a:endParaRPr>
          </a:p>
          <a:p>
            <a:pPr>
              <a:lnSpc>
                <a:spcPct val="120000"/>
              </a:lnSpc>
              <a:buClr>
                <a:schemeClr val="accent3"/>
              </a:buClr>
            </a:pPr>
            <a:endParaRPr lang="en-US" dirty="0">
              <a:latin typeface="+mn-lt"/>
            </a:endParaRPr>
          </a:p>
          <a:p>
            <a:pPr>
              <a:lnSpc>
                <a:spcPct val="120000"/>
              </a:lnSpc>
              <a:buClr>
                <a:schemeClr val="accent3"/>
              </a:buClr>
            </a:pPr>
            <a:r>
              <a:rPr lang="en-US" dirty="0" smtClean="0">
                <a:latin typeface="+mn-lt"/>
              </a:rPr>
              <a:t>SAME</a:t>
            </a:r>
            <a:r>
              <a:rPr lang="en-US" dirty="0">
                <a:latin typeface="+mn-lt"/>
              </a:rPr>
              <a:t>. </a:t>
            </a:r>
          </a:p>
          <a:p>
            <a:pPr>
              <a:lnSpc>
                <a:spcPct val="120000"/>
              </a:lnSpc>
              <a:buClr>
                <a:schemeClr val="accent3"/>
              </a:buClr>
            </a:pPr>
            <a:r>
              <a:rPr lang="en-US" b="1" u="sng" dirty="0">
                <a:latin typeface="+mn-lt"/>
              </a:rPr>
              <a:t>No Audit reporting of going concern. </a:t>
            </a:r>
            <a:endParaRPr lang="en-US" u="sng" dirty="0">
              <a:latin typeface="+mn-lt"/>
            </a:endParaRPr>
          </a:p>
          <a:p>
            <a:pPr>
              <a:lnSpc>
                <a:spcPct val="120000"/>
              </a:lnSpc>
              <a:buClr>
                <a:schemeClr val="accent3"/>
              </a:buClr>
            </a:pPr>
            <a:r>
              <a:rPr lang="en-US" b="1" u="sng" dirty="0">
                <a:latin typeface="+mn-lt"/>
              </a:rPr>
              <a:t>No waivers. </a:t>
            </a:r>
            <a:endParaRPr lang="en-US" u="sng" dirty="0">
              <a:latin typeface="+mn-lt"/>
            </a:endParaRPr>
          </a:p>
          <a:p>
            <a:pPr>
              <a:lnSpc>
                <a:spcPct val="120000"/>
              </a:lnSpc>
            </a:pPr>
            <a:endParaRPr lang="en-US" dirty="0">
              <a:latin typeface="+mn-lt"/>
            </a:endParaRPr>
          </a:p>
        </p:txBody>
      </p:sp>
      <p:sp>
        <p:nvSpPr>
          <p:cNvPr id="5" name="Slide Number Placeholder 4"/>
          <p:cNvSpPr>
            <a:spLocks noGrp="1"/>
          </p:cNvSpPr>
          <p:nvPr>
            <p:ph type="sldNum" sz="quarter" idx="12"/>
          </p:nvPr>
        </p:nvSpPr>
        <p:spPr/>
        <p:txBody>
          <a:bodyPr/>
          <a:lstStyle/>
          <a:p>
            <a:fld id="{23C746EB-EFA0-654F-A6C0-8370E54F9FE1}" type="slidenum">
              <a:rPr lang="en-US" smtClean="0"/>
              <a:pPr/>
              <a:t>54</a:t>
            </a:fld>
            <a:endParaRPr lang="en-US"/>
          </a:p>
        </p:txBody>
      </p:sp>
    </p:spTree>
    <p:extLst>
      <p:ext uri="{BB962C8B-B14F-4D97-AF65-F5344CB8AC3E}">
        <p14:creationId xmlns:p14="http://schemas.microsoft.com/office/powerpoint/2010/main" val="2222029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b="1" dirty="0" smtClean="0">
                <a:latin typeface="+mn-lt"/>
              </a:rPr>
              <a:t>Single Audit Report Submission</a:t>
            </a:r>
            <a:endParaRPr lang="en-US" b="1" dirty="0">
              <a:latin typeface="+mn-lt"/>
            </a:endParaRPr>
          </a:p>
        </p:txBody>
      </p:sp>
      <p:sp>
        <p:nvSpPr>
          <p:cNvPr id="3" name="Content Placeholder 2"/>
          <p:cNvSpPr>
            <a:spLocks noGrp="1"/>
          </p:cNvSpPr>
          <p:nvPr>
            <p:ph sz="quarter" idx="1"/>
          </p:nvPr>
        </p:nvSpPr>
        <p:spPr/>
        <p:txBody>
          <a:bodyPr/>
          <a:lstStyle/>
          <a:p>
            <a:pPr algn="just">
              <a:lnSpc>
                <a:spcPct val="100000"/>
              </a:lnSpc>
              <a:buClr>
                <a:schemeClr val="accent3"/>
              </a:buClr>
            </a:pPr>
            <a:r>
              <a:rPr lang="en-US" b="1" dirty="0">
                <a:latin typeface="+mn-lt"/>
              </a:rPr>
              <a:t>200.512 Report Submission </a:t>
            </a:r>
            <a:r>
              <a:rPr lang="en-US" dirty="0">
                <a:latin typeface="+mn-lt"/>
              </a:rPr>
              <a:t>requires publication of Single Audit Reports online with safeguards for protected personally identifiable information and an exception for Indian tribes in order to reduce the administrative burden on non-Federal entities associated with transmitting these reports to all interested parties </a:t>
            </a:r>
          </a:p>
        </p:txBody>
      </p:sp>
      <p:sp>
        <p:nvSpPr>
          <p:cNvPr id="4" name="Slide Number Placeholder 3"/>
          <p:cNvSpPr>
            <a:spLocks noGrp="1"/>
          </p:cNvSpPr>
          <p:nvPr>
            <p:ph type="sldNum" sz="quarter" idx="12"/>
          </p:nvPr>
        </p:nvSpPr>
        <p:spPr/>
        <p:txBody>
          <a:bodyPr/>
          <a:lstStyle/>
          <a:p>
            <a:fld id="{23C746EB-EFA0-654F-A6C0-8370E54F9FE1}" type="slidenum">
              <a:rPr lang="en-US" smtClean="0"/>
              <a:pPr/>
              <a:t>55</a:t>
            </a:fld>
            <a:endParaRPr lang="en-US"/>
          </a:p>
        </p:txBody>
      </p:sp>
    </p:spTree>
    <p:extLst>
      <p:ext uri="{BB962C8B-B14F-4D97-AF65-F5344CB8AC3E}">
        <p14:creationId xmlns:p14="http://schemas.microsoft.com/office/powerpoint/2010/main" val="2642697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b="1" dirty="0" smtClean="0">
                <a:latin typeface="+mn-lt"/>
              </a:rPr>
              <a:t>Single Audit Reports on the Web</a:t>
            </a:r>
            <a:endParaRPr lang="en-US" b="1" dirty="0">
              <a:latin typeface="+mn-lt"/>
            </a:endParaRPr>
          </a:p>
        </p:txBody>
      </p:sp>
      <p:sp>
        <p:nvSpPr>
          <p:cNvPr id="3" name="Content Placeholder 2"/>
          <p:cNvSpPr>
            <a:spLocks noGrp="1"/>
          </p:cNvSpPr>
          <p:nvPr>
            <p:ph sz="quarter" idx="1"/>
          </p:nvPr>
        </p:nvSpPr>
        <p:spPr/>
        <p:txBody>
          <a:bodyPr>
            <a:normAutofit fontScale="85000" lnSpcReduction="20000"/>
          </a:bodyPr>
          <a:lstStyle/>
          <a:p>
            <a:pPr algn="just">
              <a:lnSpc>
                <a:spcPct val="120000"/>
              </a:lnSpc>
              <a:buClr>
                <a:schemeClr val="accent3"/>
              </a:buClr>
            </a:pPr>
            <a:r>
              <a:rPr lang="en-US" dirty="0" smtClean="0">
                <a:latin typeface="+mn-lt"/>
              </a:rPr>
              <a:t>All </a:t>
            </a:r>
            <a:r>
              <a:rPr lang="en-US" dirty="0" err="1">
                <a:latin typeface="+mn-lt"/>
              </a:rPr>
              <a:t>auditees</a:t>
            </a:r>
            <a:r>
              <a:rPr lang="en-US" dirty="0">
                <a:latin typeface="+mn-lt"/>
              </a:rPr>
              <a:t> must submit the reporting package and the DCF electronically to the FAC. </a:t>
            </a:r>
          </a:p>
          <a:p>
            <a:pPr algn="just">
              <a:lnSpc>
                <a:spcPct val="120000"/>
              </a:lnSpc>
              <a:buClr>
                <a:schemeClr val="accent3"/>
              </a:buClr>
            </a:pPr>
            <a:r>
              <a:rPr lang="en-US" dirty="0">
                <a:latin typeface="+mn-lt"/>
              </a:rPr>
              <a:t>•FAC submission process will be changed to require text-based PDF and unlocked, unencrypted. </a:t>
            </a:r>
          </a:p>
          <a:p>
            <a:pPr algn="just">
              <a:lnSpc>
                <a:spcPct val="120000"/>
              </a:lnSpc>
              <a:buClr>
                <a:schemeClr val="accent3"/>
              </a:buClr>
            </a:pPr>
            <a:r>
              <a:rPr lang="en-US" dirty="0">
                <a:latin typeface="+mn-lt"/>
              </a:rPr>
              <a:t>•FAC responsible to make the reports publically available on a website: Exception for Indian tribes. </a:t>
            </a:r>
          </a:p>
          <a:p>
            <a:pPr algn="just">
              <a:lnSpc>
                <a:spcPct val="120000"/>
              </a:lnSpc>
              <a:buClr>
                <a:schemeClr val="accent3"/>
              </a:buClr>
            </a:pPr>
            <a:endParaRPr lang="en-US" dirty="0">
              <a:latin typeface="+mn-lt"/>
            </a:endParaRPr>
          </a:p>
          <a:p>
            <a:pPr algn="just">
              <a:lnSpc>
                <a:spcPct val="120000"/>
              </a:lnSpc>
              <a:buClr>
                <a:schemeClr val="accent3"/>
              </a:buClr>
            </a:pPr>
            <a:r>
              <a:rPr lang="en-US" dirty="0">
                <a:latin typeface="+mn-lt"/>
              </a:rPr>
              <a:t>•Auditors and </a:t>
            </a:r>
            <a:r>
              <a:rPr lang="en-US" dirty="0" err="1">
                <a:latin typeface="+mn-lt"/>
              </a:rPr>
              <a:t>auditees</a:t>
            </a:r>
            <a:r>
              <a:rPr lang="en-US" dirty="0">
                <a:latin typeface="+mn-lt"/>
              </a:rPr>
              <a:t> must ensure reports not include Protected Personally Identifiable Information (PPII); </a:t>
            </a:r>
            <a:r>
              <a:rPr lang="en-US" dirty="0" err="1">
                <a:latin typeface="+mn-lt"/>
              </a:rPr>
              <a:t>Auditee</a:t>
            </a:r>
            <a:r>
              <a:rPr lang="en-US" dirty="0">
                <a:latin typeface="+mn-lt"/>
              </a:rPr>
              <a:t> must sign certification statement (to be revised on DCF) that reporting package does not include PPII </a:t>
            </a:r>
          </a:p>
          <a:p>
            <a:pPr>
              <a:lnSpc>
                <a:spcPct val="120000"/>
              </a:lnSpc>
            </a:pPr>
            <a:endParaRPr lang="en-US" dirty="0">
              <a:latin typeface="+mn-lt"/>
            </a:endParaRPr>
          </a:p>
          <a:p>
            <a:pPr>
              <a:lnSpc>
                <a:spcPct val="120000"/>
              </a:lnSpc>
            </a:pPr>
            <a:endParaRPr lang="en-US" dirty="0">
              <a:latin typeface="+mn-lt"/>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56</a:t>
            </a:fld>
            <a:endParaRPr lang="en-US"/>
          </a:p>
        </p:txBody>
      </p:sp>
    </p:spTree>
    <p:extLst>
      <p:ext uri="{BB962C8B-B14F-4D97-AF65-F5344CB8AC3E}">
        <p14:creationId xmlns:p14="http://schemas.microsoft.com/office/powerpoint/2010/main" val="2618372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872827"/>
          </a:xfrm>
        </p:spPr>
        <p:txBody>
          <a:bodyPr>
            <a:normAutofit/>
          </a:bodyPr>
          <a:lstStyle/>
          <a:p>
            <a:r>
              <a:rPr lang="en-US" b="1" dirty="0" smtClean="0"/>
              <a:t>Additional Audit Related Comments</a:t>
            </a:r>
            <a:endParaRPr lang="en-US" dirty="0"/>
          </a:p>
        </p:txBody>
      </p:sp>
      <p:sp>
        <p:nvSpPr>
          <p:cNvPr id="3" name="Content Placeholder 2"/>
          <p:cNvSpPr>
            <a:spLocks noGrp="1"/>
          </p:cNvSpPr>
          <p:nvPr>
            <p:ph sz="quarter" idx="1"/>
          </p:nvPr>
        </p:nvSpPr>
        <p:spPr/>
        <p:txBody>
          <a:bodyPr>
            <a:normAutofit/>
          </a:bodyPr>
          <a:lstStyle/>
          <a:p>
            <a:pPr>
              <a:buClr>
                <a:schemeClr val="accent3"/>
              </a:buClr>
            </a:pPr>
            <a:r>
              <a:rPr lang="en-US" sz="2400" dirty="0" smtClean="0"/>
              <a:t>SEFA- Notes must indicate whether or not the entity elected to use the 10% de </a:t>
            </a:r>
            <a:r>
              <a:rPr lang="en-US" sz="2400" dirty="0" err="1" smtClean="0"/>
              <a:t>minimus</a:t>
            </a:r>
            <a:r>
              <a:rPr lang="en-US" sz="2400" dirty="0" smtClean="0"/>
              <a:t> cost rate</a:t>
            </a:r>
          </a:p>
          <a:p>
            <a:pPr>
              <a:buClr>
                <a:schemeClr val="accent3"/>
              </a:buClr>
            </a:pPr>
            <a:r>
              <a:rPr lang="en-US" sz="2400" dirty="0"/>
              <a:t>Findings- Whether a repeat finding or </a:t>
            </a:r>
            <a:r>
              <a:rPr lang="en-US" sz="2400" dirty="0" smtClean="0"/>
              <a:t>not from prior year</a:t>
            </a:r>
            <a:endParaRPr lang="en-US" sz="2400" dirty="0"/>
          </a:p>
          <a:p>
            <a:pPr>
              <a:buClr>
                <a:schemeClr val="accent3"/>
              </a:buClr>
            </a:pPr>
            <a:r>
              <a:rPr lang="en-US" sz="2400" dirty="0" smtClean="0"/>
              <a:t>Questioned costs- the threshold is increased from $10K to $25K</a:t>
            </a:r>
          </a:p>
          <a:p>
            <a:pPr lvl="1">
              <a:buClr>
                <a:schemeClr val="accent3"/>
              </a:buClr>
            </a:pPr>
            <a:r>
              <a:rPr lang="en-US" sz="1900" dirty="0" smtClean="0"/>
              <a:t>Known questioned cost &gt; $25K</a:t>
            </a:r>
          </a:p>
          <a:p>
            <a:pPr lvl="1">
              <a:buClr>
                <a:schemeClr val="accent3"/>
              </a:buClr>
            </a:pPr>
            <a:r>
              <a:rPr lang="en-US" sz="1900" dirty="0" smtClean="0"/>
              <a:t>Likely questioned costs &gt; $25K</a:t>
            </a:r>
          </a:p>
          <a:p>
            <a:pPr>
              <a:buClr>
                <a:schemeClr val="accent3"/>
              </a:buClr>
            </a:pPr>
            <a:r>
              <a:rPr lang="en-US" dirty="0" smtClean="0"/>
              <a:t>Summary schedule of prior year findings must also include findings related to the financial audit</a:t>
            </a:r>
          </a:p>
          <a:p>
            <a:pPr>
              <a:buClr>
                <a:schemeClr val="accent3"/>
              </a:buClr>
            </a:pPr>
            <a:r>
              <a:rPr lang="en-US" dirty="0" smtClean="0"/>
              <a:t>Corrective action plan must be in a separate document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3C746EB-EFA0-654F-A6C0-8370E54F9FE1}" type="slidenum">
              <a:rPr lang="en-US" smtClean="0"/>
              <a:pPr/>
              <a:t>57</a:t>
            </a:fld>
            <a:endParaRPr lang="en-US"/>
          </a:p>
        </p:txBody>
      </p:sp>
    </p:spTree>
    <p:extLst>
      <p:ext uri="{BB962C8B-B14F-4D97-AF65-F5344CB8AC3E}">
        <p14:creationId xmlns:p14="http://schemas.microsoft.com/office/powerpoint/2010/main" val="19390211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76300"/>
          </a:xfrm>
        </p:spPr>
        <p:txBody>
          <a:bodyPr>
            <a:normAutofit fontScale="90000"/>
          </a:bodyPr>
          <a:lstStyle/>
          <a:p>
            <a:pPr algn="l">
              <a:lnSpc>
                <a:spcPct val="100000"/>
              </a:lnSpc>
            </a:pPr>
            <a:r>
              <a:rPr lang="en-US" b="1" dirty="0" smtClean="0">
                <a:latin typeface="+mn-lt"/>
              </a:rPr>
              <a:t>FAC Repository of Record Reporting Packages (200.36 &amp; 200.512 (b)</a:t>
            </a:r>
            <a:r>
              <a:rPr lang="en-US" dirty="0" smtClean="0">
                <a:latin typeface="+mn-lt"/>
              </a:rPr>
              <a:t>)</a:t>
            </a:r>
            <a:endParaRPr lang="en-US" dirty="0">
              <a:latin typeface="+mn-lt"/>
            </a:endParaRPr>
          </a:p>
        </p:txBody>
      </p:sp>
      <p:sp>
        <p:nvSpPr>
          <p:cNvPr id="3" name="Content Placeholder 2"/>
          <p:cNvSpPr>
            <a:spLocks noGrp="1"/>
          </p:cNvSpPr>
          <p:nvPr>
            <p:ph sz="quarter" idx="1"/>
          </p:nvPr>
        </p:nvSpPr>
        <p:spPr/>
        <p:txBody>
          <a:bodyPr/>
          <a:lstStyle/>
          <a:p>
            <a:pPr algn="just">
              <a:buClr>
                <a:schemeClr val="accent3"/>
              </a:buClr>
            </a:pPr>
            <a:r>
              <a:rPr lang="en-US" dirty="0" smtClean="0">
                <a:latin typeface="+mn-lt"/>
              </a:rPr>
              <a:t>Federal </a:t>
            </a:r>
            <a:r>
              <a:rPr lang="en-US" dirty="0">
                <a:latin typeface="+mn-lt"/>
              </a:rPr>
              <a:t>agencies, pass-through entities, and others obtain copies by accessing FAC website. </a:t>
            </a:r>
          </a:p>
          <a:p>
            <a:pPr algn="just">
              <a:lnSpc>
                <a:spcPct val="100000"/>
              </a:lnSpc>
              <a:buClr>
                <a:schemeClr val="accent3"/>
              </a:buClr>
            </a:pPr>
            <a:r>
              <a:rPr lang="en-US" dirty="0" err="1">
                <a:latin typeface="+mn-lt"/>
              </a:rPr>
              <a:t>Subrecipient</a:t>
            </a:r>
            <a:r>
              <a:rPr lang="en-US" dirty="0">
                <a:latin typeface="+mn-lt"/>
              </a:rPr>
              <a:t> only required to submit report to FAC and no longer required to submit to pass-through entity. </a:t>
            </a:r>
          </a:p>
          <a:p>
            <a:pPr algn="just">
              <a:lnSpc>
                <a:spcPct val="100000"/>
              </a:lnSpc>
              <a:buClr>
                <a:schemeClr val="accent3"/>
              </a:buClr>
            </a:pPr>
            <a:endParaRPr lang="en-US" dirty="0">
              <a:latin typeface="+mn-lt"/>
            </a:endParaRPr>
          </a:p>
          <a:p>
            <a:pPr algn="just">
              <a:lnSpc>
                <a:spcPct val="100000"/>
              </a:lnSpc>
              <a:buClr>
                <a:schemeClr val="accent3"/>
              </a:buClr>
            </a:pPr>
            <a:r>
              <a:rPr lang="en-US" dirty="0">
                <a:latin typeface="+mn-lt"/>
              </a:rPr>
              <a:t>•Pass-through entity no longer required to retain copy of </a:t>
            </a:r>
            <a:r>
              <a:rPr lang="en-US" dirty="0" err="1">
                <a:latin typeface="+mn-lt"/>
              </a:rPr>
              <a:t>subrecipient</a:t>
            </a:r>
            <a:r>
              <a:rPr lang="en-US" dirty="0">
                <a:latin typeface="+mn-lt"/>
              </a:rPr>
              <a:t> report as available on the Web. </a:t>
            </a:r>
          </a:p>
          <a:p>
            <a:pPr>
              <a:lnSpc>
                <a:spcPct val="100000"/>
              </a:lnSpc>
              <a:buClr>
                <a:schemeClr val="accent3"/>
              </a:buClr>
            </a:pPr>
            <a:endParaRPr lang="en-US" dirty="0">
              <a:latin typeface="+mn-lt"/>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58</a:t>
            </a:fld>
            <a:endParaRPr lang="en-US"/>
          </a:p>
        </p:txBody>
      </p:sp>
    </p:spTree>
    <p:extLst>
      <p:ext uri="{BB962C8B-B14F-4D97-AF65-F5344CB8AC3E}">
        <p14:creationId xmlns:p14="http://schemas.microsoft.com/office/powerpoint/2010/main" val="13405415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03200"/>
            <a:ext cx="8534400" cy="863600"/>
          </a:xfrm>
        </p:spPr>
        <p:txBody>
          <a:bodyPr>
            <a:normAutofit fontScale="90000"/>
          </a:bodyPr>
          <a:lstStyle/>
          <a:p>
            <a:pPr algn="l">
              <a:lnSpc>
                <a:spcPct val="100000"/>
              </a:lnSpc>
            </a:pPr>
            <a:r>
              <a:rPr lang="en-US" b="1" dirty="0" smtClean="0">
                <a:latin typeface="+mn-lt"/>
              </a:rPr>
              <a:t>2015 Compliance Supplement</a:t>
            </a:r>
            <a:br>
              <a:rPr lang="en-US" b="1" dirty="0" smtClean="0">
                <a:latin typeface="+mn-lt"/>
              </a:rPr>
            </a:br>
            <a:r>
              <a:rPr lang="en-US" b="1" dirty="0" smtClean="0">
                <a:latin typeface="+mn-lt"/>
              </a:rPr>
              <a:t>Transition to Uniform Guidance</a:t>
            </a:r>
            <a:endParaRPr lang="en-US" b="1" dirty="0">
              <a:latin typeface="+mn-lt"/>
            </a:endParaRPr>
          </a:p>
        </p:txBody>
      </p:sp>
      <p:sp>
        <p:nvSpPr>
          <p:cNvPr id="3" name="Content Placeholder 2"/>
          <p:cNvSpPr>
            <a:spLocks noGrp="1"/>
          </p:cNvSpPr>
          <p:nvPr>
            <p:ph sz="quarter" idx="1"/>
          </p:nvPr>
        </p:nvSpPr>
        <p:spPr/>
        <p:txBody>
          <a:bodyPr>
            <a:normAutofit fontScale="92500" lnSpcReduction="20000"/>
          </a:bodyPr>
          <a:lstStyle/>
          <a:p>
            <a:pPr algn="just">
              <a:lnSpc>
                <a:spcPct val="110000"/>
              </a:lnSpc>
              <a:buClr>
                <a:schemeClr val="accent3"/>
              </a:buClr>
            </a:pPr>
            <a:r>
              <a:rPr lang="en-US" dirty="0" smtClean="0">
                <a:latin typeface="+mn-lt"/>
              </a:rPr>
              <a:t>Implementation </a:t>
            </a:r>
            <a:r>
              <a:rPr lang="en-US" dirty="0">
                <a:latin typeface="+mn-lt"/>
              </a:rPr>
              <a:t>guidance. </a:t>
            </a:r>
          </a:p>
          <a:p>
            <a:pPr algn="just">
              <a:lnSpc>
                <a:spcPct val="110000"/>
              </a:lnSpc>
              <a:buClr>
                <a:schemeClr val="accent3"/>
              </a:buClr>
            </a:pPr>
            <a:r>
              <a:rPr lang="en-US" dirty="0">
                <a:latin typeface="+mn-lt"/>
              </a:rPr>
              <a:t>Part 3 – 14 Types of Compliance Requirements: Awards under current circulars. </a:t>
            </a:r>
          </a:p>
          <a:p>
            <a:pPr algn="just">
              <a:lnSpc>
                <a:spcPct val="110000"/>
              </a:lnSpc>
              <a:buClr>
                <a:schemeClr val="accent3"/>
              </a:buClr>
            </a:pPr>
            <a:r>
              <a:rPr lang="en-US" dirty="0">
                <a:latin typeface="+mn-lt"/>
              </a:rPr>
              <a:t>Awards under Uniform Guidance. </a:t>
            </a:r>
          </a:p>
          <a:p>
            <a:pPr marL="0" indent="0" algn="just">
              <a:lnSpc>
                <a:spcPct val="110000"/>
              </a:lnSpc>
              <a:buClr>
                <a:schemeClr val="accent3"/>
              </a:buClr>
              <a:buNone/>
            </a:pPr>
            <a:endParaRPr lang="en-US" dirty="0">
              <a:latin typeface="+mn-lt"/>
            </a:endParaRPr>
          </a:p>
          <a:p>
            <a:pPr algn="just">
              <a:lnSpc>
                <a:spcPct val="110000"/>
              </a:lnSpc>
              <a:buClr>
                <a:schemeClr val="accent3"/>
              </a:buClr>
            </a:pPr>
            <a:r>
              <a:rPr lang="en-US" dirty="0">
                <a:latin typeface="+mn-lt"/>
              </a:rPr>
              <a:t>Part 6 – Internal Controls (2016 Supplement). </a:t>
            </a:r>
          </a:p>
          <a:p>
            <a:pPr algn="just">
              <a:lnSpc>
                <a:spcPct val="110000"/>
              </a:lnSpc>
              <a:buClr>
                <a:schemeClr val="accent3"/>
              </a:buClr>
            </a:pPr>
            <a:r>
              <a:rPr lang="en-US" dirty="0">
                <a:latin typeface="+mn-lt"/>
              </a:rPr>
              <a:t>Appendix III – Federal agency contacts. </a:t>
            </a:r>
          </a:p>
          <a:p>
            <a:pPr algn="just">
              <a:lnSpc>
                <a:spcPct val="110000"/>
              </a:lnSpc>
              <a:buClr>
                <a:schemeClr val="accent3"/>
              </a:buClr>
            </a:pPr>
            <a:r>
              <a:rPr lang="en-US" dirty="0">
                <a:latin typeface="+mn-lt"/>
              </a:rPr>
              <a:t>Appendix VI – Program specific audit guides. </a:t>
            </a:r>
          </a:p>
          <a:p>
            <a:pPr algn="just">
              <a:lnSpc>
                <a:spcPct val="110000"/>
              </a:lnSpc>
              <a:buClr>
                <a:schemeClr val="accent3"/>
              </a:buClr>
            </a:pPr>
            <a:r>
              <a:rPr lang="en-US" dirty="0">
                <a:latin typeface="+mn-lt"/>
              </a:rPr>
              <a:t>Appendix VII – Other OMB Advisories: Loan and loan guarantee provisions now in UG. </a:t>
            </a:r>
          </a:p>
          <a:p>
            <a:pPr algn="just">
              <a:lnSpc>
                <a:spcPct val="110000"/>
              </a:lnSpc>
              <a:buClr>
                <a:schemeClr val="accent3"/>
              </a:buClr>
            </a:pPr>
            <a:r>
              <a:rPr lang="en-US" dirty="0">
                <a:latin typeface="+mn-lt"/>
              </a:rPr>
              <a:t>ARRA may be removed. </a:t>
            </a:r>
          </a:p>
          <a:p>
            <a:pPr>
              <a:lnSpc>
                <a:spcPct val="110000"/>
              </a:lnSpc>
            </a:pPr>
            <a:endParaRPr lang="en-US" dirty="0">
              <a:latin typeface="+mn-lt"/>
            </a:endParaRPr>
          </a:p>
          <a:p>
            <a:pPr>
              <a:lnSpc>
                <a:spcPct val="110000"/>
              </a:lnSpc>
            </a:pPr>
            <a:endParaRPr lang="en-US" dirty="0">
              <a:latin typeface="+mn-lt"/>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59</a:t>
            </a:fld>
            <a:endParaRPr lang="en-US"/>
          </a:p>
        </p:txBody>
      </p:sp>
    </p:spTree>
    <p:extLst>
      <p:ext uri="{BB962C8B-B14F-4D97-AF65-F5344CB8AC3E}">
        <p14:creationId xmlns:p14="http://schemas.microsoft.com/office/powerpoint/2010/main" val="345744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eaLnBrk="1" hangingPunct="1">
              <a:lnSpc>
                <a:spcPct val="100000"/>
              </a:lnSpc>
            </a:pPr>
            <a:r>
              <a:rPr lang="en-US" sz="2400" b="1" dirty="0">
                <a:latin typeface="+mn-lt"/>
                <a:cs typeface="Book Antiqua"/>
              </a:rPr>
              <a:t>Organization of the Omni-Circular, 2 CFR Part 200 Uniform Guidance</a:t>
            </a:r>
          </a:p>
        </p:txBody>
      </p:sp>
      <p:sp>
        <p:nvSpPr>
          <p:cNvPr id="7171" name="Content Placeholder 2"/>
          <p:cNvSpPr>
            <a:spLocks noGrp="1"/>
          </p:cNvSpPr>
          <p:nvPr>
            <p:ph idx="1"/>
          </p:nvPr>
        </p:nvSpPr>
        <p:spPr/>
        <p:txBody>
          <a:bodyPr>
            <a:normAutofit lnSpcReduction="10000"/>
          </a:bodyPr>
          <a:lstStyle/>
          <a:p>
            <a:pPr eaLnBrk="1" hangingPunct="1">
              <a:lnSpc>
                <a:spcPct val="100000"/>
              </a:lnSpc>
              <a:buClr>
                <a:schemeClr val="accent3"/>
              </a:buClr>
            </a:pPr>
            <a:r>
              <a:rPr lang="en-US" sz="2400" dirty="0">
                <a:latin typeface="+mn-lt"/>
                <a:cs typeface="Book Antiqua"/>
              </a:rPr>
              <a:t>Subpart A – Acronyms &amp; Definitions</a:t>
            </a:r>
          </a:p>
          <a:p>
            <a:pPr eaLnBrk="1" hangingPunct="1">
              <a:lnSpc>
                <a:spcPct val="100000"/>
              </a:lnSpc>
              <a:buClr>
                <a:schemeClr val="accent3"/>
              </a:buClr>
            </a:pPr>
            <a:r>
              <a:rPr lang="en-US" sz="2400" dirty="0">
                <a:latin typeface="+mn-lt"/>
                <a:cs typeface="Book Antiqua"/>
              </a:rPr>
              <a:t>Subpart B – General Provisions (Section 200.</a:t>
            </a:r>
            <a:r>
              <a:rPr lang="en-US" sz="2400" b="1" dirty="0">
                <a:latin typeface="+mn-lt"/>
                <a:cs typeface="Book Antiqua"/>
              </a:rPr>
              <a:t>1</a:t>
            </a:r>
            <a:r>
              <a:rPr lang="en-US" sz="2400" dirty="0">
                <a:latin typeface="+mn-lt"/>
                <a:cs typeface="Book Antiqua"/>
              </a:rPr>
              <a:t>xx)</a:t>
            </a:r>
          </a:p>
          <a:p>
            <a:pPr eaLnBrk="1" hangingPunct="1">
              <a:lnSpc>
                <a:spcPct val="100000"/>
              </a:lnSpc>
              <a:buClr>
                <a:schemeClr val="accent3"/>
              </a:buClr>
            </a:pPr>
            <a:r>
              <a:rPr lang="en-US" sz="2400" dirty="0">
                <a:latin typeface="+mn-lt"/>
                <a:cs typeface="Book Antiqua"/>
              </a:rPr>
              <a:t>Subpart C – Pre-Award Requirements (Section 200.</a:t>
            </a:r>
            <a:r>
              <a:rPr lang="en-US" sz="2400" b="1" dirty="0">
                <a:latin typeface="+mn-lt"/>
                <a:cs typeface="Book Antiqua"/>
              </a:rPr>
              <a:t>2</a:t>
            </a:r>
            <a:r>
              <a:rPr lang="en-US" sz="2400" dirty="0">
                <a:latin typeface="+mn-lt"/>
                <a:cs typeface="Book Antiqua"/>
              </a:rPr>
              <a:t>xx)</a:t>
            </a:r>
          </a:p>
          <a:p>
            <a:pPr eaLnBrk="1" hangingPunct="1">
              <a:lnSpc>
                <a:spcPct val="100000"/>
              </a:lnSpc>
              <a:buClr>
                <a:schemeClr val="accent3"/>
              </a:buClr>
            </a:pPr>
            <a:r>
              <a:rPr lang="en-US" sz="2400" dirty="0">
                <a:latin typeface="+mn-lt"/>
                <a:cs typeface="Book Antiqua"/>
              </a:rPr>
              <a:t>Subpart D – Post Award Requirement (Section 200.</a:t>
            </a:r>
            <a:r>
              <a:rPr lang="en-US" sz="2400" b="1" dirty="0">
                <a:latin typeface="+mn-lt"/>
                <a:cs typeface="Book Antiqua"/>
              </a:rPr>
              <a:t>3</a:t>
            </a:r>
            <a:r>
              <a:rPr lang="en-US" sz="2400" dirty="0">
                <a:latin typeface="+mn-lt"/>
                <a:cs typeface="Book Antiqua"/>
              </a:rPr>
              <a:t>xx)</a:t>
            </a:r>
          </a:p>
          <a:p>
            <a:pPr eaLnBrk="1" hangingPunct="1">
              <a:lnSpc>
                <a:spcPct val="100000"/>
              </a:lnSpc>
              <a:buClr>
                <a:schemeClr val="accent3"/>
              </a:buClr>
            </a:pPr>
            <a:r>
              <a:rPr lang="en-US" sz="2400" dirty="0">
                <a:latin typeface="+mn-lt"/>
                <a:cs typeface="Book Antiqua"/>
              </a:rPr>
              <a:t>Subpart E – Cost Principles (Section 200.</a:t>
            </a:r>
            <a:r>
              <a:rPr lang="en-US" sz="2400" b="1" dirty="0">
                <a:latin typeface="+mn-lt"/>
                <a:cs typeface="Book Antiqua"/>
              </a:rPr>
              <a:t>4</a:t>
            </a:r>
            <a:r>
              <a:rPr lang="en-US" sz="2400" dirty="0">
                <a:latin typeface="+mn-lt"/>
                <a:cs typeface="Book Antiqua"/>
              </a:rPr>
              <a:t>xx)</a:t>
            </a:r>
          </a:p>
          <a:p>
            <a:pPr eaLnBrk="1" hangingPunct="1">
              <a:lnSpc>
                <a:spcPct val="100000"/>
              </a:lnSpc>
              <a:buClr>
                <a:schemeClr val="accent3"/>
              </a:buClr>
            </a:pPr>
            <a:r>
              <a:rPr lang="en-US" sz="2400" dirty="0">
                <a:latin typeface="+mn-lt"/>
                <a:cs typeface="Book Antiqua"/>
              </a:rPr>
              <a:t>Subpart F – Audit Requirements (Section 200.</a:t>
            </a:r>
            <a:r>
              <a:rPr lang="en-US" sz="2400" b="1" dirty="0">
                <a:latin typeface="+mn-lt"/>
                <a:cs typeface="Book Antiqua"/>
              </a:rPr>
              <a:t>5</a:t>
            </a:r>
            <a:r>
              <a:rPr lang="en-US" sz="2400" dirty="0">
                <a:latin typeface="+mn-lt"/>
                <a:cs typeface="Book Antiqua"/>
              </a:rPr>
              <a:t>xx</a:t>
            </a:r>
            <a:r>
              <a:rPr lang="en-US" sz="2400" dirty="0" smtClean="0">
                <a:latin typeface="+mn-lt"/>
                <a:cs typeface="Book Antiqua"/>
              </a:rPr>
              <a:t>)</a:t>
            </a:r>
          </a:p>
          <a:p>
            <a:pPr eaLnBrk="1" hangingPunct="1">
              <a:lnSpc>
                <a:spcPct val="100000"/>
              </a:lnSpc>
              <a:buClr>
                <a:schemeClr val="accent3"/>
              </a:buClr>
            </a:pPr>
            <a:endParaRPr lang="en-US" sz="2400" dirty="0">
              <a:cs typeface="Book Antiqua"/>
            </a:endParaRPr>
          </a:p>
          <a:p>
            <a:pPr eaLnBrk="1" hangingPunct="1">
              <a:lnSpc>
                <a:spcPct val="100000"/>
              </a:lnSpc>
              <a:buClr>
                <a:schemeClr val="accent3"/>
              </a:buClr>
            </a:pPr>
            <a:r>
              <a:rPr lang="en-US" sz="2400" dirty="0" smtClean="0">
                <a:latin typeface="+mn-lt"/>
                <a:cs typeface="Book Antiqua"/>
              </a:rPr>
              <a:t>TERMS TO REMEMBER:</a:t>
            </a:r>
          </a:p>
          <a:p>
            <a:pPr lvl="1">
              <a:buClr>
                <a:schemeClr val="accent3"/>
              </a:buClr>
            </a:pPr>
            <a:r>
              <a:rPr lang="en-US" dirty="0"/>
              <a:t>“</a:t>
            </a:r>
            <a:r>
              <a:rPr lang="en-US" b="1" dirty="0"/>
              <a:t>Must</a:t>
            </a:r>
            <a:r>
              <a:rPr lang="en-US" dirty="0"/>
              <a:t>” means “Required” </a:t>
            </a:r>
          </a:p>
          <a:p>
            <a:pPr lvl="1">
              <a:buClr>
                <a:schemeClr val="accent3"/>
              </a:buClr>
            </a:pPr>
            <a:r>
              <a:rPr lang="en-US" dirty="0"/>
              <a:t>“</a:t>
            </a:r>
            <a:r>
              <a:rPr lang="en-US" b="1" dirty="0"/>
              <a:t>Should</a:t>
            </a:r>
            <a:r>
              <a:rPr lang="en-US" dirty="0"/>
              <a:t>” means not required but is best practice </a:t>
            </a:r>
          </a:p>
          <a:p>
            <a:pPr lvl="1">
              <a:buClr>
                <a:schemeClr val="accent3"/>
              </a:buClr>
            </a:pPr>
            <a:r>
              <a:rPr lang="en-US" dirty="0"/>
              <a:t>“</a:t>
            </a:r>
            <a:r>
              <a:rPr lang="en-US" b="1" dirty="0"/>
              <a:t>Pass-Through Entity</a:t>
            </a:r>
            <a:r>
              <a:rPr lang="en-US" dirty="0"/>
              <a:t>” is Prime Recipient </a:t>
            </a:r>
          </a:p>
          <a:p>
            <a:pPr lvl="1">
              <a:buClr>
                <a:schemeClr val="accent3"/>
              </a:buClr>
            </a:pPr>
            <a:endParaRPr lang="en-US" sz="1900"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6</a:t>
            </a:fld>
            <a:endParaRPr lang="en-US"/>
          </a:p>
        </p:txBody>
      </p:sp>
    </p:spTree>
    <p:extLst>
      <p:ext uri="{BB962C8B-B14F-4D97-AF65-F5344CB8AC3E}">
        <p14:creationId xmlns:p14="http://schemas.microsoft.com/office/powerpoint/2010/main" val="38379282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Gran T Reform-Super Circular </a:t>
            </a:r>
          </a:p>
          <a:p>
            <a:r>
              <a:rPr lang="en-US" dirty="0" smtClean="0"/>
              <a:t>General Information</a:t>
            </a:r>
            <a:endParaRPr lang="en-US" dirty="0"/>
          </a:p>
        </p:txBody>
      </p:sp>
      <p:sp>
        <p:nvSpPr>
          <p:cNvPr id="3" name="Title 2"/>
          <p:cNvSpPr>
            <a:spLocks noGrp="1"/>
          </p:cNvSpPr>
          <p:nvPr>
            <p:ph type="ctrTitle"/>
          </p:nvPr>
        </p:nvSpPr>
        <p:spPr/>
        <p:txBody>
          <a:bodyPr/>
          <a:lstStyle/>
          <a:p>
            <a:r>
              <a:rPr lang="en-US" b="1" dirty="0" smtClean="0">
                <a:solidFill>
                  <a:srgbClr val="E2751D"/>
                </a:solidFill>
              </a:rPr>
              <a:t>GENERAL INFORMATION</a:t>
            </a:r>
            <a:endParaRPr lang="en-US" b="1" dirty="0">
              <a:solidFill>
                <a:srgbClr val="E2751D"/>
              </a:solidFill>
            </a:endParaRPr>
          </a:p>
        </p:txBody>
      </p:sp>
      <p:sp>
        <p:nvSpPr>
          <p:cNvPr id="4" name="Slide Number Placeholder 3"/>
          <p:cNvSpPr>
            <a:spLocks noGrp="1"/>
          </p:cNvSpPr>
          <p:nvPr>
            <p:ph type="sldNum" sz="quarter" idx="12"/>
          </p:nvPr>
        </p:nvSpPr>
        <p:spPr/>
        <p:txBody>
          <a:bodyPr/>
          <a:lstStyle/>
          <a:p>
            <a:fld id="{38237106-F2ED-405E-BC33-CC3CF426205F}" type="slidenum">
              <a:rPr lang="en-US" smtClean="0"/>
              <a:pPr/>
              <a:t>60</a:t>
            </a:fld>
            <a:endParaRPr lang="en-US"/>
          </a:p>
        </p:txBody>
      </p:sp>
    </p:spTree>
    <p:extLst>
      <p:ext uri="{BB962C8B-B14F-4D97-AF65-F5344CB8AC3E}">
        <p14:creationId xmlns:p14="http://schemas.microsoft.com/office/powerpoint/2010/main" val="30375561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b="1" dirty="0" smtClean="0">
                <a:latin typeface="+mn-lt"/>
              </a:rPr>
              <a:t>Consolidated Website</a:t>
            </a:r>
            <a:endParaRPr lang="en-US" b="1" dirty="0">
              <a:latin typeface="+mn-lt"/>
            </a:endParaRPr>
          </a:p>
        </p:txBody>
      </p:sp>
      <p:sp>
        <p:nvSpPr>
          <p:cNvPr id="3" name="Content Placeholder 2"/>
          <p:cNvSpPr>
            <a:spLocks noGrp="1"/>
          </p:cNvSpPr>
          <p:nvPr>
            <p:ph sz="quarter" idx="1"/>
          </p:nvPr>
        </p:nvSpPr>
        <p:spPr/>
        <p:txBody>
          <a:bodyPr/>
          <a:lstStyle/>
          <a:p>
            <a:pPr>
              <a:lnSpc>
                <a:spcPct val="100000"/>
              </a:lnSpc>
              <a:buClr>
                <a:schemeClr val="accent3"/>
              </a:buClr>
            </a:pPr>
            <a:r>
              <a:rPr lang="en-US" dirty="0" smtClean="0">
                <a:latin typeface="+mn-lt"/>
              </a:rPr>
              <a:t>System for Award Management</a:t>
            </a:r>
            <a:endParaRPr lang="en-US" dirty="0">
              <a:latin typeface="+mn-lt"/>
            </a:endParaRPr>
          </a:p>
          <a:p>
            <a:pPr lvl="1">
              <a:lnSpc>
                <a:spcPct val="100000"/>
              </a:lnSpc>
              <a:buClr>
                <a:schemeClr val="accent3"/>
              </a:buClr>
            </a:pPr>
            <a:r>
              <a:rPr lang="en-US" dirty="0">
                <a:latin typeface="+mn-lt"/>
              </a:rPr>
              <a:t>One Stop Shop for contractors and grantees </a:t>
            </a:r>
          </a:p>
          <a:p>
            <a:pPr lvl="1">
              <a:lnSpc>
                <a:spcPct val="100000"/>
              </a:lnSpc>
              <a:buClr>
                <a:schemeClr val="accent3"/>
              </a:buClr>
            </a:pPr>
            <a:r>
              <a:rPr lang="en-US" dirty="0" smtClean="0">
                <a:latin typeface="+mn-lt"/>
              </a:rPr>
              <a:t>Contractor </a:t>
            </a:r>
            <a:r>
              <a:rPr lang="en-US" dirty="0">
                <a:latin typeface="+mn-lt"/>
              </a:rPr>
              <a:t>Registration website </a:t>
            </a:r>
          </a:p>
          <a:p>
            <a:pPr lvl="1">
              <a:lnSpc>
                <a:spcPct val="100000"/>
              </a:lnSpc>
              <a:buClr>
                <a:schemeClr val="accent3"/>
              </a:buClr>
            </a:pPr>
            <a:r>
              <a:rPr lang="en-US" dirty="0" smtClean="0">
                <a:latin typeface="+mn-lt"/>
              </a:rPr>
              <a:t>Debarment </a:t>
            </a:r>
            <a:r>
              <a:rPr lang="en-US" dirty="0">
                <a:latin typeface="+mn-lt"/>
              </a:rPr>
              <a:t>List </a:t>
            </a:r>
          </a:p>
          <a:p>
            <a:pPr lvl="1">
              <a:lnSpc>
                <a:spcPct val="100000"/>
              </a:lnSpc>
              <a:buClr>
                <a:schemeClr val="accent3"/>
              </a:buClr>
            </a:pPr>
            <a:r>
              <a:rPr lang="en-US" dirty="0" smtClean="0">
                <a:latin typeface="+mn-lt"/>
              </a:rPr>
              <a:t>CFDA </a:t>
            </a:r>
            <a:r>
              <a:rPr lang="en-US" dirty="0">
                <a:latin typeface="+mn-lt"/>
              </a:rPr>
              <a:t>moving here </a:t>
            </a:r>
          </a:p>
          <a:p>
            <a:pPr>
              <a:lnSpc>
                <a:spcPct val="100000"/>
              </a:lnSpc>
            </a:pPr>
            <a:endParaRPr lang="en-US" dirty="0">
              <a:latin typeface="+mn-lt"/>
            </a:endParaRPr>
          </a:p>
          <a:p>
            <a:pPr>
              <a:lnSpc>
                <a:spcPct val="100000"/>
              </a:lnSpc>
            </a:pPr>
            <a:endParaRPr lang="en-US" dirty="0">
              <a:latin typeface="+mn-lt"/>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61</a:t>
            </a:fld>
            <a:endParaRPr lang="en-US"/>
          </a:p>
        </p:txBody>
      </p:sp>
    </p:spTree>
    <p:extLst>
      <p:ext uri="{BB962C8B-B14F-4D97-AF65-F5344CB8AC3E}">
        <p14:creationId xmlns:p14="http://schemas.microsoft.com/office/powerpoint/2010/main" val="9771506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b="1" dirty="0" smtClean="0">
                <a:latin typeface="+mn-lt"/>
              </a:rPr>
              <a:t>Sources for Funding Opportunities</a:t>
            </a:r>
            <a:endParaRPr lang="en-US" b="1" dirty="0">
              <a:latin typeface="+mn-lt"/>
            </a:endParaRPr>
          </a:p>
        </p:txBody>
      </p:sp>
      <p:sp>
        <p:nvSpPr>
          <p:cNvPr id="3" name="Content Placeholder 2"/>
          <p:cNvSpPr>
            <a:spLocks noGrp="1"/>
          </p:cNvSpPr>
          <p:nvPr>
            <p:ph sz="quarter" idx="1"/>
          </p:nvPr>
        </p:nvSpPr>
        <p:spPr/>
        <p:txBody>
          <a:bodyPr>
            <a:normAutofit fontScale="92500"/>
          </a:bodyPr>
          <a:lstStyle/>
          <a:p>
            <a:pPr>
              <a:lnSpc>
                <a:spcPct val="110000"/>
              </a:lnSpc>
              <a:buClr>
                <a:schemeClr val="accent3"/>
              </a:buClr>
            </a:pPr>
            <a:r>
              <a:rPr lang="en-US" dirty="0" err="1" smtClean="0">
                <a:latin typeface="+mn-lt"/>
              </a:rPr>
              <a:t>www.FedBizOpps.gov</a:t>
            </a:r>
            <a:r>
              <a:rPr lang="en-US" dirty="0" smtClean="0">
                <a:latin typeface="+mn-lt"/>
              </a:rPr>
              <a:t> </a:t>
            </a:r>
            <a:r>
              <a:rPr lang="en-US" dirty="0">
                <a:latin typeface="+mn-lt"/>
              </a:rPr>
              <a:t>- BAA </a:t>
            </a:r>
          </a:p>
          <a:p>
            <a:pPr>
              <a:lnSpc>
                <a:spcPct val="110000"/>
              </a:lnSpc>
              <a:buClr>
                <a:schemeClr val="accent3"/>
              </a:buClr>
            </a:pPr>
            <a:r>
              <a:rPr lang="en-US" dirty="0" err="1" smtClean="0">
                <a:latin typeface="+mn-lt"/>
              </a:rPr>
              <a:t>www.Grants.gov</a:t>
            </a:r>
            <a:r>
              <a:rPr lang="en-US" dirty="0" smtClean="0">
                <a:latin typeface="+mn-lt"/>
              </a:rPr>
              <a:t> </a:t>
            </a:r>
            <a:endParaRPr lang="en-US" dirty="0">
              <a:latin typeface="+mn-lt"/>
            </a:endParaRPr>
          </a:p>
          <a:p>
            <a:pPr>
              <a:lnSpc>
                <a:spcPct val="110000"/>
              </a:lnSpc>
              <a:buClr>
                <a:schemeClr val="accent3"/>
              </a:buClr>
            </a:pPr>
            <a:r>
              <a:rPr lang="en-US" dirty="0" err="1" smtClean="0">
                <a:latin typeface="+mn-lt"/>
              </a:rPr>
              <a:t>www.fedconnect.net</a:t>
            </a:r>
            <a:r>
              <a:rPr lang="en-US" dirty="0" smtClean="0">
                <a:latin typeface="+mn-lt"/>
              </a:rPr>
              <a:t> </a:t>
            </a:r>
            <a:endParaRPr lang="en-US" dirty="0">
              <a:latin typeface="+mn-lt"/>
            </a:endParaRPr>
          </a:p>
          <a:p>
            <a:pPr>
              <a:lnSpc>
                <a:spcPct val="110000"/>
              </a:lnSpc>
              <a:buClr>
                <a:schemeClr val="accent3"/>
              </a:buClr>
            </a:pPr>
            <a:r>
              <a:rPr lang="en-US" dirty="0" smtClean="0">
                <a:latin typeface="+mn-lt"/>
              </a:rPr>
              <a:t>Agency </a:t>
            </a:r>
            <a:r>
              <a:rPr lang="en-US" dirty="0">
                <a:latin typeface="+mn-lt"/>
              </a:rPr>
              <a:t>Websites </a:t>
            </a:r>
            <a:endParaRPr lang="en-US" dirty="0" smtClean="0">
              <a:latin typeface="+mn-lt"/>
            </a:endParaRPr>
          </a:p>
          <a:p>
            <a:pPr lvl="1">
              <a:lnSpc>
                <a:spcPct val="110000"/>
              </a:lnSpc>
              <a:buClr>
                <a:schemeClr val="accent3"/>
              </a:buClr>
            </a:pPr>
            <a:r>
              <a:rPr lang="en-US" dirty="0" smtClean="0">
                <a:latin typeface="+mn-lt"/>
              </a:rPr>
              <a:t>http</a:t>
            </a:r>
            <a:r>
              <a:rPr lang="en-US" dirty="0">
                <a:latin typeface="+mn-lt"/>
              </a:rPr>
              <a:t>://e-</a:t>
            </a:r>
            <a:r>
              <a:rPr lang="en-US" dirty="0" err="1">
                <a:latin typeface="+mn-lt"/>
              </a:rPr>
              <a:t>center.doe.gov</a:t>
            </a:r>
            <a:r>
              <a:rPr lang="en-US" dirty="0">
                <a:latin typeface="+mn-lt"/>
              </a:rPr>
              <a:t>/ </a:t>
            </a:r>
          </a:p>
          <a:p>
            <a:pPr lvl="1">
              <a:lnSpc>
                <a:spcPct val="110000"/>
              </a:lnSpc>
              <a:buClr>
                <a:schemeClr val="accent3"/>
              </a:buClr>
            </a:pPr>
            <a:r>
              <a:rPr lang="en-US" dirty="0">
                <a:latin typeface="+mn-lt"/>
              </a:rPr>
              <a:t>http://</a:t>
            </a:r>
            <a:r>
              <a:rPr lang="en-US" dirty="0" err="1">
                <a:latin typeface="+mn-lt"/>
              </a:rPr>
              <a:t>nsf.gov</a:t>
            </a:r>
            <a:r>
              <a:rPr lang="en-US" dirty="0">
                <a:latin typeface="+mn-lt"/>
              </a:rPr>
              <a:t>/funding/ </a:t>
            </a:r>
          </a:p>
          <a:p>
            <a:pPr lvl="1">
              <a:lnSpc>
                <a:spcPct val="110000"/>
              </a:lnSpc>
              <a:buClr>
                <a:schemeClr val="accent3"/>
              </a:buClr>
            </a:pPr>
            <a:r>
              <a:rPr lang="en-US" dirty="0">
                <a:latin typeface="+mn-lt"/>
              </a:rPr>
              <a:t>http://</a:t>
            </a:r>
            <a:r>
              <a:rPr lang="en-US" dirty="0" err="1">
                <a:latin typeface="+mn-lt"/>
              </a:rPr>
              <a:t>www.darpa.mil</a:t>
            </a:r>
            <a:r>
              <a:rPr lang="en-US" dirty="0">
                <a:latin typeface="+mn-lt"/>
              </a:rPr>
              <a:t>/</a:t>
            </a:r>
            <a:r>
              <a:rPr lang="en-US" dirty="0" err="1">
                <a:latin typeface="+mn-lt"/>
              </a:rPr>
              <a:t>funding_opportunities.html</a:t>
            </a:r>
            <a:r>
              <a:rPr lang="en-US" dirty="0">
                <a:latin typeface="+mn-lt"/>
              </a:rPr>
              <a:t> </a:t>
            </a:r>
          </a:p>
          <a:p>
            <a:pPr lvl="1">
              <a:lnSpc>
                <a:spcPct val="110000"/>
              </a:lnSpc>
              <a:buClr>
                <a:schemeClr val="accent3"/>
              </a:buClr>
            </a:pPr>
            <a:r>
              <a:rPr lang="en-US" dirty="0">
                <a:latin typeface="+mn-lt"/>
              </a:rPr>
              <a:t>http://</a:t>
            </a:r>
            <a:r>
              <a:rPr lang="en-US" dirty="0" err="1">
                <a:latin typeface="+mn-lt"/>
              </a:rPr>
              <a:t>www.fta.dot.gov</a:t>
            </a:r>
            <a:r>
              <a:rPr lang="en-US" dirty="0">
                <a:latin typeface="+mn-lt"/>
              </a:rPr>
              <a:t>/funding/grants_financing_7829.html </a:t>
            </a:r>
            <a:endParaRPr lang="en-US" dirty="0" smtClean="0">
              <a:latin typeface="+mn-lt"/>
            </a:endParaRPr>
          </a:p>
          <a:p>
            <a:pPr>
              <a:lnSpc>
                <a:spcPct val="110000"/>
              </a:lnSpc>
              <a:buClr>
                <a:schemeClr val="accent3"/>
              </a:buClr>
            </a:pPr>
            <a:r>
              <a:rPr lang="en-US" dirty="0" smtClean="0">
                <a:latin typeface="+mn-lt"/>
              </a:rPr>
              <a:t>Federal Register- NOFA</a:t>
            </a:r>
          </a:p>
          <a:p>
            <a:pPr>
              <a:lnSpc>
                <a:spcPct val="110000"/>
              </a:lnSpc>
              <a:buClr>
                <a:schemeClr val="accent3"/>
              </a:buClr>
            </a:pPr>
            <a:r>
              <a:rPr lang="en-US" dirty="0" err="1" smtClean="0">
                <a:latin typeface="+mn-lt"/>
              </a:rPr>
              <a:t>USASpending.gov</a:t>
            </a:r>
            <a:endParaRPr lang="en-US" dirty="0">
              <a:latin typeface="+mn-lt"/>
            </a:endParaRPr>
          </a:p>
          <a:p>
            <a:pPr>
              <a:lnSpc>
                <a:spcPct val="110000"/>
              </a:lnSpc>
            </a:pPr>
            <a:endParaRPr lang="en-US" dirty="0">
              <a:latin typeface="+mn-lt"/>
            </a:endParaRPr>
          </a:p>
          <a:p>
            <a:pPr>
              <a:lnSpc>
                <a:spcPct val="110000"/>
              </a:lnSpc>
            </a:pPr>
            <a:endParaRPr lang="en-US" dirty="0">
              <a:latin typeface="+mn-lt"/>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62</a:t>
            </a:fld>
            <a:endParaRPr lang="en-US"/>
          </a:p>
        </p:txBody>
      </p:sp>
    </p:spTree>
    <p:extLst>
      <p:ext uri="{BB962C8B-B14F-4D97-AF65-F5344CB8AC3E}">
        <p14:creationId xmlns:p14="http://schemas.microsoft.com/office/powerpoint/2010/main" val="3360943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400" dirty="0"/>
              <a:t>Corporative Audit Resolution &amp; Oversight Initiative</a:t>
            </a:r>
          </a:p>
        </p:txBody>
      </p:sp>
      <p:sp>
        <p:nvSpPr>
          <p:cNvPr id="3" name="Title 2"/>
          <p:cNvSpPr>
            <a:spLocks noGrp="1"/>
          </p:cNvSpPr>
          <p:nvPr>
            <p:ph type="ctrTitle"/>
          </p:nvPr>
        </p:nvSpPr>
        <p:spPr/>
        <p:txBody>
          <a:bodyPr/>
          <a:lstStyle/>
          <a:p>
            <a:r>
              <a:rPr lang="en-US" b="1" dirty="0" smtClean="0">
                <a:solidFill>
                  <a:srgbClr val="E2751D"/>
                </a:solidFill>
              </a:rPr>
              <a:t>CAROI</a:t>
            </a:r>
            <a:endParaRPr lang="en-US" b="1" dirty="0">
              <a:solidFill>
                <a:srgbClr val="E2751D"/>
              </a:solidFill>
            </a:endParaRPr>
          </a:p>
        </p:txBody>
      </p:sp>
      <p:sp>
        <p:nvSpPr>
          <p:cNvPr id="4" name="Slide Number Placeholder 3"/>
          <p:cNvSpPr>
            <a:spLocks noGrp="1"/>
          </p:cNvSpPr>
          <p:nvPr>
            <p:ph type="sldNum" sz="quarter" idx="12"/>
          </p:nvPr>
        </p:nvSpPr>
        <p:spPr/>
        <p:txBody>
          <a:bodyPr/>
          <a:lstStyle/>
          <a:p>
            <a:fld id="{38237106-F2ED-405E-BC33-CC3CF426205F}" type="slidenum">
              <a:rPr lang="en-US" smtClean="0"/>
              <a:pPr/>
              <a:t>63</a:t>
            </a:fld>
            <a:endParaRPr lang="en-US"/>
          </a:p>
        </p:txBody>
      </p:sp>
    </p:spTree>
    <p:extLst>
      <p:ext uri="{BB962C8B-B14F-4D97-AF65-F5344CB8AC3E}">
        <p14:creationId xmlns:p14="http://schemas.microsoft.com/office/powerpoint/2010/main" val="42144991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5018"/>
            <a:ext cx="8273842" cy="632534"/>
          </a:xfrm>
        </p:spPr>
        <p:txBody>
          <a:bodyPr>
            <a:noAutofit/>
          </a:bodyPr>
          <a:lstStyle/>
          <a:p>
            <a:r>
              <a:rPr lang="en-US" sz="3600" b="1" dirty="0" smtClean="0"/>
              <a:t>CAROI</a:t>
            </a:r>
            <a:endParaRPr lang="en-US" sz="3600" b="1" dirty="0"/>
          </a:p>
        </p:txBody>
      </p:sp>
      <p:sp>
        <p:nvSpPr>
          <p:cNvPr id="3" name="Content Placeholder 2"/>
          <p:cNvSpPr>
            <a:spLocks noGrp="1"/>
          </p:cNvSpPr>
          <p:nvPr>
            <p:ph sz="quarter" idx="1"/>
          </p:nvPr>
        </p:nvSpPr>
        <p:spPr/>
        <p:txBody>
          <a:bodyPr>
            <a:normAutofit fontScale="77500" lnSpcReduction="20000"/>
          </a:bodyPr>
          <a:lstStyle/>
          <a:p>
            <a:pPr>
              <a:buClr>
                <a:schemeClr val="accent3"/>
              </a:buClr>
            </a:pPr>
            <a:r>
              <a:rPr lang="en-US" dirty="0" smtClean="0"/>
              <a:t>Both the office of Inspector General (OIG) and the Equal Employment Opportunity Commission (EEOC)  conducted a pilot program called the Cooperative Audit Resolution &amp; Oversight Initiative (CAROI).</a:t>
            </a:r>
          </a:p>
          <a:p>
            <a:pPr marL="0" indent="0">
              <a:buClr>
                <a:schemeClr val="accent3"/>
              </a:buClr>
              <a:buNone/>
            </a:pPr>
            <a:endParaRPr lang="en-US" dirty="0" smtClean="0"/>
          </a:p>
          <a:p>
            <a:pPr>
              <a:buClr>
                <a:schemeClr val="accent3"/>
              </a:buClr>
            </a:pPr>
            <a:r>
              <a:rPr lang="en-US" dirty="0" smtClean="0"/>
              <a:t>Goal: To improve resolution of recommendations contained in reports that require audit follow up. </a:t>
            </a:r>
          </a:p>
          <a:p>
            <a:pPr marL="0" indent="0">
              <a:buClr>
                <a:schemeClr val="accent3"/>
              </a:buClr>
              <a:buNone/>
            </a:pPr>
            <a:endParaRPr lang="en-US" dirty="0" smtClean="0"/>
          </a:p>
          <a:p>
            <a:pPr>
              <a:buClr>
                <a:schemeClr val="accent3"/>
              </a:buClr>
            </a:pPr>
            <a:r>
              <a:rPr lang="en-US" dirty="0" smtClean="0"/>
              <a:t>Cooperative Audit Resolution  (6 CAROI Principles)</a:t>
            </a:r>
          </a:p>
          <a:p>
            <a:pPr lvl="1">
              <a:buClr>
                <a:schemeClr val="accent3"/>
              </a:buClr>
            </a:pPr>
            <a:r>
              <a:rPr lang="en-US" dirty="0" smtClean="0"/>
              <a:t>Means use audit follow up to techniques which promotes prompt corrective action by improving:</a:t>
            </a:r>
          </a:p>
          <a:p>
            <a:pPr lvl="2"/>
            <a:r>
              <a:rPr lang="en-US" dirty="0" smtClean="0"/>
              <a:t>Improve Audit Resolution</a:t>
            </a:r>
          </a:p>
          <a:p>
            <a:pPr lvl="2"/>
            <a:r>
              <a:rPr lang="en-US" dirty="0" smtClean="0"/>
              <a:t>Improve Communication</a:t>
            </a:r>
          </a:p>
          <a:p>
            <a:pPr lvl="2"/>
            <a:r>
              <a:rPr lang="en-US" dirty="0" smtClean="0"/>
              <a:t>Foster Collaboration</a:t>
            </a:r>
          </a:p>
          <a:p>
            <a:pPr lvl="2"/>
            <a:r>
              <a:rPr lang="en-US" dirty="0" smtClean="0"/>
              <a:t>Promote Trust</a:t>
            </a:r>
          </a:p>
          <a:p>
            <a:pPr lvl="2"/>
            <a:r>
              <a:rPr lang="en-US" dirty="0" smtClean="0"/>
              <a:t>Develop Federal &amp; Non Federal Agency Understanding</a:t>
            </a:r>
            <a:endParaRPr lang="en-US" dirty="0"/>
          </a:p>
        </p:txBody>
      </p:sp>
      <p:sp>
        <p:nvSpPr>
          <p:cNvPr id="4" name="Slide Number Placeholder 3"/>
          <p:cNvSpPr>
            <a:spLocks noGrp="1"/>
          </p:cNvSpPr>
          <p:nvPr>
            <p:ph type="sldNum" sz="quarter" idx="12"/>
          </p:nvPr>
        </p:nvSpPr>
        <p:spPr/>
        <p:txBody>
          <a:bodyPr/>
          <a:lstStyle/>
          <a:p>
            <a:fld id="{23C746EB-EFA0-654F-A6C0-8370E54F9FE1}" type="slidenum">
              <a:rPr lang="en-US" smtClean="0"/>
              <a:pPr/>
              <a:t>64</a:t>
            </a:fld>
            <a:endParaRPr lang="en-US"/>
          </a:p>
        </p:txBody>
      </p:sp>
    </p:spTree>
    <p:extLst>
      <p:ext uri="{BB962C8B-B14F-4D97-AF65-F5344CB8AC3E}">
        <p14:creationId xmlns:p14="http://schemas.microsoft.com/office/powerpoint/2010/main" val="237143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55018"/>
            <a:ext cx="8273842" cy="632534"/>
          </a:xfrm>
        </p:spPr>
        <p:txBody>
          <a:bodyPr>
            <a:noAutofit/>
          </a:bodyPr>
          <a:lstStyle/>
          <a:p>
            <a:r>
              <a:rPr lang="en-US" sz="2400" b="1" dirty="0" smtClean="0"/>
              <a:t>CAROI</a:t>
            </a:r>
            <a:br>
              <a:rPr lang="en-US" sz="2400" b="1" dirty="0" smtClean="0"/>
            </a:br>
            <a:r>
              <a:rPr lang="en-US" sz="2400" b="1" dirty="0" smtClean="0"/>
              <a:t>Corporative Audit Resolution &amp; Oversight Initiative</a:t>
            </a:r>
            <a:endParaRPr lang="en-US" sz="2400" b="1" dirty="0"/>
          </a:p>
        </p:txBody>
      </p:sp>
      <p:sp>
        <p:nvSpPr>
          <p:cNvPr id="3" name="Content Placeholder 2"/>
          <p:cNvSpPr>
            <a:spLocks noGrp="1"/>
          </p:cNvSpPr>
          <p:nvPr>
            <p:ph sz="quarter" idx="1"/>
          </p:nvPr>
        </p:nvSpPr>
        <p:spPr/>
        <p:txBody>
          <a:bodyPr/>
          <a:lstStyle/>
          <a:p>
            <a:pPr>
              <a:buClr>
                <a:schemeClr val="accent3"/>
              </a:buClr>
            </a:pPr>
            <a:r>
              <a:rPr lang="en-US" dirty="0" smtClean="0"/>
              <a:t>Focus on program current conditions &amp; corrective action (CA) going forward.</a:t>
            </a:r>
          </a:p>
          <a:p>
            <a:pPr>
              <a:buClr>
                <a:schemeClr val="accent3"/>
              </a:buClr>
            </a:pPr>
            <a:r>
              <a:rPr lang="en-US" dirty="0" err="1" smtClean="0"/>
              <a:t>Releif</a:t>
            </a:r>
            <a:r>
              <a:rPr lang="en-US" dirty="0" smtClean="0"/>
              <a:t> for past non-compliances when audit shows prompt C/A</a:t>
            </a:r>
          </a:p>
          <a:p>
            <a:pPr>
              <a:buClr>
                <a:schemeClr val="accent3"/>
              </a:buClr>
            </a:pPr>
            <a:r>
              <a:rPr lang="en-US" dirty="0" smtClean="0"/>
              <a:t>Federal agency leadership sending clear message to correct conditions identified which can cause: waste, fraud or abuse are </a:t>
            </a:r>
            <a:r>
              <a:rPr lang="en-US" dirty="0" err="1" smtClean="0"/>
              <a:t>unaceptable</a:t>
            </a:r>
            <a:r>
              <a:rPr lang="en-US" dirty="0" smtClean="0"/>
              <a:t>.</a:t>
            </a:r>
          </a:p>
          <a:p>
            <a:pPr marL="0" indent="0">
              <a:buClr>
                <a:schemeClr val="accent3"/>
              </a:buClr>
              <a:buNone/>
            </a:pPr>
            <a:endParaRPr lang="en-US" dirty="0" smtClean="0"/>
          </a:p>
        </p:txBody>
      </p:sp>
      <p:sp>
        <p:nvSpPr>
          <p:cNvPr id="4" name="Slide Number Placeholder 3"/>
          <p:cNvSpPr>
            <a:spLocks noGrp="1"/>
          </p:cNvSpPr>
          <p:nvPr>
            <p:ph type="sldNum" sz="quarter" idx="12"/>
          </p:nvPr>
        </p:nvSpPr>
        <p:spPr/>
        <p:txBody>
          <a:bodyPr/>
          <a:lstStyle/>
          <a:p>
            <a:fld id="{23C746EB-EFA0-654F-A6C0-8370E54F9FE1}" type="slidenum">
              <a:rPr lang="en-US" smtClean="0"/>
              <a:pPr/>
              <a:t>65</a:t>
            </a:fld>
            <a:endParaRPr lang="en-US"/>
          </a:p>
        </p:txBody>
      </p:sp>
    </p:spTree>
    <p:extLst>
      <p:ext uri="{BB962C8B-B14F-4D97-AF65-F5344CB8AC3E}">
        <p14:creationId xmlns:p14="http://schemas.microsoft.com/office/powerpoint/2010/main" val="900907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Federal Agency Responsibilities (200.513)</a:t>
            </a:r>
            <a:endParaRPr lang="en-US" b="1" dirty="0"/>
          </a:p>
        </p:txBody>
      </p:sp>
      <p:sp>
        <p:nvSpPr>
          <p:cNvPr id="3" name="Content Placeholder 2"/>
          <p:cNvSpPr>
            <a:spLocks noGrp="1"/>
          </p:cNvSpPr>
          <p:nvPr>
            <p:ph sz="quarter" idx="1"/>
          </p:nvPr>
        </p:nvSpPr>
        <p:spPr/>
        <p:txBody>
          <a:bodyPr>
            <a:normAutofit lnSpcReduction="10000"/>
          </a:bodyPr>
          <a:lstStyle/>
          <a:p>
            <a:pPr>
              <a:buClr>
                <a:schemeClr val="accent3"/>
              </a:buClr>
            </a:pPr>
            <a:r>
              <a:rPr lang="en-US" dirty="0" smtClean="0"/>
              <a:t>Use CAROI to improve outcomes</a:t>
            </a:r>
          </a:p>
          <a:p>
            <a:pPr lvl="1">
              <a:buClr>
                <a:schemeClr val="accent3"/>
              </a:buClr>
            </a:pPr>
            <a:r>
              <a:rPr lang="en-US" dirty="0" smtClean="0"/>
              <a:t>Audit Resolution</a:t>
            </a:r>
          </a:p>
          <a:p>
            <a:pPr lvl="1">
              <a:buClr>
                <a:schemeClr val="accent3"/>
              </a:buClr>
            </a:pPr>
            <a:r>
              <a:rPr lang="en-US" dirty="0" smtClean="0"/>
              <a:t>Follow Up</a:t>
            </a:r>
          </a:p>
          <a:p>
            <a:pPr lvl="1">
              <a:buClr>
                <a:schemeClr val="accent3"/>
              </a:buClr>
            </a:pPr>
            <a:r>
              <a:rPr lang="en-US" dirty="0" smtClean="0"/>
              <a:t>Corrective Action</a:t>
            </a:r>
          </a:p>
          <a:p>
            <a:pPr lvl="1">
              <a:buClr>
                <a:schemeClr val="accent3"/>
              </a:buClr>
            </a:pPr>
            <a:endParaRPr lang="en-US" dirty="0" smtClean="0"/>
          </a:p>
          <a:p>
            <a:pPr>
              <a:buClr>
                <a:schemeClr val="accent3"/>
              </a:buClr>
            </a:pPr>
            <a:r>
              <a:rPr lang="en-US" dirty="0" smtClean="0"/>
              <a:t>Management Decision</a:t>
            </a:r>
          </a:p>
          <a:p>
            <a:pPr lvl="1">
              <a:buClr>
                <a:schemeClr val="accent3"/>
              </a:buClr>
            </a:pPr>
            <a:r>
              <a:rPr lang="en-US" dirty="0" smtClean="0"/>
              <a:t>Audit findings sustained or not</a:t>
            </a:r>
          </a:p>
          <a:p>
            <a:pPr lvl="1">
              <a:buClr>
                <a:schemeClr val="accent3"/>
              </a:buClr>
            </a:pPr>
            <a:r>
              <a:rPr lang="en-US" dirty="0" smtClean="0"/>
              <a:t>Reasons for decisions</a:t>
            </a:r>
          </a:p>
          <a:p>
            <a:pPr lvl="1">
              <a:buClr>
                <a:schemeClr val="accent3"/>
              </a:buClr>
            </a:pPr>
            <a:r>
              <a:rPr lang="en-US" dirty="0" smtClean="0"/>
              <a:t>Expected Action or Repayment</a:t>
            </a:r>
          </a:p>
          <a:p>
            <a:pPr lvl="1">
              <a:buClr>
                <a:schemeClr val="accent3"/>
              </a:buClr>
            </a:pPr>
            <a:r>
              <a:rPr lang="en-US" dirty="0" smtClean="0"/>
              <a:t>Appeal Avoidable</a:t>
            </a:r>
          </a:p>
          <a:p>
            <a:pPr lvl="1">
              <a:buClr>
                <a:schemeClr val="accent3"/>
              </a:buClr>
            </a:pPr>
            <a:r>
              <a:rPr lang="en-US" dirty="0" smtClean="0"/>
              <a:t>6 months of filing with Federal Audit Clearing House (FACH)</a:t>
            </a:r>
            <a:endParaRPr lang="en-US" dirty="0"/>
          </a:p>
        </p:txBody>
      </p:sp>
      <p:sp>
        <p:nvSpPr>
          <p:cNvPr id="4" name="Slide Number Placeholder 3"/>
          <p:cNvSpPr>
            <a:spLocks noGrp="1"/>
          </p:cNvSpPr>
          <p:nvPr>
            <p:ph type="sldNum" sz="quarter" idx="12"/>
          </p:nvPr>
        </p:nvSpPr>
        <p:spPr/>
        <p:txBody>
          <a:bodyPr/>
          <a:lstStyle/>
          <a:p>
            <a:fld id="{23C746EB-EFA0-654F-A6C0-8370E54F9FE1}" type="slidenum">
              <a:rPr lang="en-US" smtClean="0"/>
              <a:pPr/>
              <a:t>66</a:t>
            </a:fld>
            <a:endParaRPr lang="en-US"/>
          </a:p>
        </p:txBody>
      </p:sp>
    </p:spTree>
    <p:extLst>
      <p:ext uri="{BB962C8B-B14F-4D97-AF65-F5344CB8AC3E}">
        <p14:creationId xmlns:p14="http://schemas.microsoft.com/office/powerpoint/2010/main" val="425363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Autofit/>
          </a:bodyPr>
          <a:lstStyle/>
          <a:p>
            <a:pPr eaLnBrk="1" hangingPunct="1">
              <a:lnSpc>
                <a:spcPct val="100000"/>
              </a:lnSpc>
            </a:pPr>
            <a:r>
              <a:rPr lang="en-US" sz="2400" b="1" dirty="0">
                <a:latin typeface="+mn-lt"/>
                <a:cs typeface="Book Antiqua"/>
              </a:rPr>
              <a:t>Organization of the Omni-Circular, 2 CFR Part 200 Uniform Guidance, cont’d</a:t>
            </a:r>
          </a:p>
        </p:txBody>
      </p:sp>
      <p:sp>
        <p:nvSpPr>
          <p:cNvPr id="3" name="Content Placeholder 2"/>
          <p:cNvSpPr>
            <a:spLocks noGrp="1"/>
          </p:cNvSpPr>
          <p:nvPr>
            <p:ph idx="1"/>
          </p:nvPr>
        </p:nvSpPr>
        <p:spPr/>
        <p:txBody>
          <a:bodyPr>
            <a:normAutofit/>
          </a:bodyPr>
          <a:lstStyle/>
          <a:p>
            <a:pPr algn="just">
              <a:buClr>
                <a:schemeClr val="accent3"/>
              </a:buClr>
            </a:pPr>
            <a:r>
              <a:rPr lang="en-US" sz="2400" dirty="0" smtClean="0">
                <a:latin typeface="+mn-lt"/>
                <a:cs typeface="Book Antiqua"/>
              </a:rPr>
              <a:t>Appendix </a:t>
            </a:r>
            <a:r>
              <a:rPr lang="en-US" sz="2400" dirty="0">
                <a:latin typeface="+mn-lt"/>
                <a:cs typeface="Book Antiqua"/>
              </a:rPr>
              <a:t>I – Full text of the Funding Opportunity Notice</a:t>
            </a:r>
          </a:p>
          <a:p>
            <a:pPr marL="0" indent="0" algn="just" eaLnBrk="1" hangingPunct="1">
              <a:lnSpc>
                <a:spcPct val="100000"/>
              </a:lnSpc>
              <a:buClr>
                <a:schemeClr val="accent3"/>
              </a:buClr>
            </a:pPr>
            <a:r>
              <a:rPr lang="en-US" sz="2400" dirty="0" smtClean="0">
                <a:latin typeface="+mn-lt"/>
                <a:cs typeface="Book Antiqua"/>
              </a:rPr>
              <a:t> Appendix </a:t>
            </a:r>
            <a:r>
              <a:rPr lang="en-US" sz="2400" dirty="0">
                <a:latin typeface="+mn-lt"/>
                <a:cs typeface="Book Antiqua"/>
              </a:rPr>
              <a:t>II – Contract provisions for non-fed entities</a:t>
            </a:r>
          </a:p>
          <a:p>
            <a:pPr marL="0" indent="0" algn="just" eaLnBrk="1" hangingPunct="1">
              <a:lnSpc>
                <a:spcPct val="100000"/>
              </a:lnSpc>
              <a:buClr>
                <a:schemeClr val="accent3"/>
              </a:buClr>
            </a:pPr>
            <a:r>
              <a:rPr lang="en-US" sz="2400" dirty="0" smtClean="0">
                <a:latin typeface="+mn-lt"/>
                <a:cs typeface="Book Antiqua"/>
              </a:rPr>
              <a:t> Appendix </a:t>
            </a:r>
            <a:r>
              <a:rPr lang="en-US" sz="2400" dirty="0">
                <a:latin typeface="+mn-lt"/>
                <a:cs typeface="Book Antiqua"/>
              </a:rPr>
              <a:t>III – F&amp;A Identification and assignment for Higher-</a:t>
            </a:r>
            <a:r>
              <a:rPr lang="en-US" sz="2400" dirty="0" smtClean="0">
                <a:latin typeface="+mn-lt"/>
                <a:cs typeface="Book Antiqua"/>
              </a:rPr>
              <a:t>Ed (Indirect Cost Identification &amp; Assignment, Rate Determinations)</a:t>
            </a:r>
          </a:p>
          <a:p>
            <a:pPr marL="0" indent="0" algn="just" eaLnBrk="1" hangingPunct="1">
              <a:lnSpc>
                <a:spcPct val="100000"/>
              </a:lnSpc>
              <a:buClr>
                <a:schemeClr val="accent3"/>
              </a:buClr>
            </a:pPr>
            <a:r>
              <a:rPr lang="en-US" sz="2400" dirty="0" smtClean="0">
                <a:cs typeface="Book Antiqua"/>
              </a:rPr>
              <a:t>Appendix IX- Hospital Cost Principles</a:t>
            </a:r>
          </a:p>
          <a:p>
            <a:pPr marL="0" indent="0" algn="just" eaLnBrk="1" hangingPunct="1">
              <a:lnSpc>
                <a:spcPct val="100000"/>
              </a:lnSpc>
              <a:buClr>
                <a:schemeClr val="accent3"/>
              </a:buClr>
            </a:pPr>
            <a:r>
              <a:rPr lang="en-US" sz="2400" dirty="0" smtClean="0">
                <a:cs typeface="Book Antiqua"/>
              </a:rPr>
              <a:t>Appendix XI- Compliance Supplement</a:t>
            </a:r>
          </a:p>
          <a:p>
            <a:pPr marL="0" indent="0" eaLnBrk="1" hangingPunct="1">
              <a:lnSpc>
                <a:spcPct val="100000"/>
              </a:lnSpc>
              <a:buClr>
                <a:schemeClr val="accent3"/>
              </a:buClr>
            </a:pPr>
            <a:endParaRPr lang="en-US" sz="2400" dirty="0">
              <a:latin typeface="+mn-lt"/>
              <a:cs typeface="Book Antiqua"/>
            </a:endParaRPr>
          </a:p>
          <a:p>
            <a:pPr marL="0" indent="0" algn="ctr" eaLnBrk="1" hangingPunct="1">
              <a:lnSpc>
                <a:spcPct val="100000"/>
              </a:lnSpc>
              <a:buClr>
                <a:schemeClr val="accent3"/>
              </a:buClr>
              <a:buNone/>
            </a:pPr>
            <a:r>
              <a:rPr lang="en-US" sz="2400" dirty="0" smtClean="0">
                <a:cs typeface="Book Antiqua"/>
              </a:rPr>
              <a:t>In total 11 Appendices- I through XI</a:t>
            </a:r>
            <a:endParaRPr lang="en-US" sz="2400" dirty="0">
              <a:latin typeface="+mn-lt"/>
              <a:cs typeface="Book Antiqua"/>
            </a:endParaRPr>
          </a:p>
        </p:txBody>
      </p:sp>
      <p:sp>
        <p:nvSpPr>
          <p:cNvPr id="2" name="Slide Number Placeholder 1"/>
          <p:cNvSpPr>
            <a:spLocks noGrp="1"/>
          </p:cNvSpPr>
          <p:nvPr>
            <p:ph type="sldNum" sz="quarter" idx="12"/>
          </p:nvPr>
        </p:nvSpPr>
        <p:spPr/>
        <p:txBody>
          <a:bodyPr/>
          <a:lstStyle/>
          <a:p>
            <a:fld id="{23C746EB-EFA0-654F-A6C0-8370E54F9FE1}" type="slidenum">
              <a:rPr lang="en-US" smtClean="0"/>
              <a:pPr/>
              <a:t>7</a:t>
            </a:fld>
            <a:endParaRPr lang="en-US"/>
          </a:p>
        </p:txBody>
      </p:sp>
    </p:spTree>
    <p:extLst>
      <p:ext uri="{BB962C8B-B14F-4D97-AF65-F5344CB8AC3E}">
        <p14:creationId xmlns:p14="http://schemas.microsoft.com/office/powerpoint/2010/main" val="2406739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latin typeface="+mn-lt"/>
                <a:cs typeface="Book Antiqua"/>
              </a:rPr>
              <a:t>Uniform Grant Guidance Effective Dates</a:t>
            </a:r>
            <a:endParaRPr lang="en-US" dirty="0">
              <a:latin typeface="+mn-lt"/>
              <a:cs typeface="Book Antiqua"/>
            </a:endParaRPr>
          </a:p>
        </p:txBody>
      </p:sp>
      <p:sp>
        <p:nvSpPr>
          <p:cNvPr id="3" name="Content Placeholder 2"/>
          <p:cNvSpPr>
            <a:spLocks noGrp="1"/>
          </p:cNvSpPr>
          <p:nvPr>
            <p:ph sz="quarter" idx="1"/>
          </p:nvPr>
        </p:nvSpPr>
        <p:spPr/>
        <p:txBody>
          <a:bodyPr>
            <a:normAutofit fontScale="92500" lnSpcReduction="20000"/>
          </a:bodyPr>
          <a:lstStyle/>
          <a:p>
            <a:pPr algn="just">
              <a:lnSpc>
                <a:spcPct val="120000"/>
              </a:lnSpc>
              <a:buClr>
                <a:schemeClr val="accent3"/>
              </a:buClr>
            </a:pPr>
            <a:r>
              <a:rPr lang="en-US" sz="2800" dirty="0" smtClean="0">
                <a:latin typeface="+mn-lt"/>
                <a:cs typeface="Book Antiqua"/>
              </a:rPr>
              <a:t>Federal agencies (FA) </a:t>
            </a:r>
            <a:r>
              <a:rPr lang="en-US" sz="2800" dirty="0">
                <a:latin typeface="+mn-lt"/>
                <a:cs typeface="Book Antiqua"/>
              </a:rPr>
              <a:t>must implement policies and procedures by promulgating regulations to be </a:t>
            </a:r>
            <a:r>
              <a:rPr lang="en-US" sz="2800" b="1" dirty="0">
                <a:latin typeface="+mn-lt"/>
                <a:cs typeface="Book Antiqua"/>
              </a:rPr>
              <a:t>effective December 26, 2014. </a:t>
            </a:r>
            <a:endParaRPr lang="en-US" sz="2800" dirty="0">
              <a:latin typeface="+mn-lt"/>
              <a:cs typeface="Book Antiqua"/>
            </a:endParaRPr>
          </a:p>
          <a:p>
            <a:pPr lvl="1" algn="just">
              <a:lnSpc>
                <a:spcPct val="120000"/>
              </a:lnSpc>
              <a:buClr>
                <a:schemeClr val="accent3"/>
              </a:buClr>
            </a:pPr>
            <a:r>
              <a:rPr lang="en-US" sz="1900" b="1" dirty="0">
                <a:latin typeface="+mn-lt"/>
                <a:cs typeface="Book Antiqua"/>
              </a:rPr>
              <a:t>Non-federal entities </a:t>
            </a:r>
            <a:r>
              <a:rPr lang="en-US" sz="1900" dirty="0">
                <a:latin typeface="+mn-lt"/>
                <a:cs typeface="Book Antiqua"/>
              </a:rPr>
              <a:t>will need to implement the new administrative requirements and cost principles </a:t>
            </a:r>
            <a:r>
              <a:rPr lang="en-US" sz="1900" b="1" dirty="0">
                <a:latin typeface="+mn-lt"/>
                <a:cs typeface="Book Antiqua"/>
              </a:rPr>
              <a:t>for all new Federal awards made after December 26, 2014 </a:t>
            </a:r>
            <a:r>
              <a:rPr lang="en-US" sz="1900" dirty="0">
                <a:latin typeface="+mn-lt"/>
                <a:cs typeface="Book Antiqua"/>
              </a:rPr>
              <a:t>and </a:t>
            </a:r>
            <a:r>
              <a:rPr lang="en-US" sz="1900" b="1" dirty="0">
                <a:latin typeface="+mn-lt"/>
                <a:cs typeface="Book Antiqua"/>
              </a:rPr>
              <a:t>funding increments after that date </a:t>
            </a:r>
            <a:r>
              <a:rPr lang="en-US" sz="1900" dirty="0">
                <a:latin typeface="+mn-lt"/>
                <a:cs typeface="Book Antiqua"/>
              </a:rPr>
              <a:t>where Federal agencies change award terms and conditions </a:t>
            </a:r>
            <a:endParaRPr lang="en-US" sz="1900" dirty="0" smtClean="0">
              <a:latin typeface="+mn-lt"/>
              <a:cs typeface="Book Antiqua"/>
            </a:endParaRPr>
          </a:p>
          <a:p>
            <a:pPr lvl="2" algn="just">
              <a:lnSpc>
                <a:spcPct val="120000"/>
              </a:lnSpc>
            </a:pPr>
            <a:r>
              <a:rPr lang="en-US" sz="1700" dirty="0" smtClean="0">
                <a:latin typeface="+mn-lt"/>
                <a:cs typeface="Book Antiqua"/>
              </a:rPr>
              <a:t>FAQ </a:t>
            </a:r>
            <a:r>
              <a:rPr lang="en-US" sz="1700" dirty="0">
                <a:latin typeface="+mn-lt"/>
                <a:cs typeface="Book Antiqua"/>
              </a:rPr>
              <a:t>.110-6 - Effective Dates and Grace Period for Procurement. </a:t>
            </a:r>
          </a:p>
          <a:p>
            <a:pPr lvl="2" algn="just">
              <a:lnSpc>
                <a:spcPct val="120000"/>
              </a:lnSpc>
            </a:pPr>
            <a:r>
              <a:rPr lang="en-US" sz="1700" dirty="0">
                <a:latin typeface="+mn-lt"/>
                <a:cs typeface="Book Antiqua"/>
              </a:rPr>
              <a:t>FAQ .110-7 – Effective Dates and Incremental Funding. </a:t>
            </a:r>
          </a:p>
          <a:p>
            <a:pPr lvl="2" algn="just">
              <a:lnSpc>
                <a:spcPct val="120000"/>
              </a:lnSpc>
            </a:pPr>
            <a:r>
              <a:rPr lang="en-US" sz="1700" dirty="0">
                <a:latin typeface="+mn-lt"/>
                <a:cs typeface="Book Antiqua"/>
              </a:rPr>
              <a:t>NFE may implement entity-wide system changes to comply with the UG without penalty. </a:t>
            </a:r>
            <a:endParaRPr lang="en-US" sz="1700" u="sng" dirty="0">
              <a:latin typeface="+mn-lt"/>
              <a:cs typeface="Book Antiqua"/>
            </a:endParaRPr>
          </a:p>
          <a:p>
            <a:pPr lvl="1" algn="just">
              <a:lnSpc>
                <a:spcPct val="120000"/>
              </a:lnSpc>
              <a:buClr>
                <a:schemeClr val="accent3"/>
              </a:buClr>
            </a:pPr>
            <a:r>
              <a:rPr lang="en-US" b="1" dirty="0">
                <a:latin typeface="+mn-lt"/>
                <a:cs typeface="Book Antiqua"/>
              </a:rPr>
              <a:t>Audit requirements </a:t>
            </a:r>
            <a:r>
              <a:rPr lang="en-US" dirty="0">
                <a:latin typeface="+mn-lt"/>
                <a:cs typeface="Book Antiqua"/>
              </a:rPr>
              <a:t>effective for fiscal </a:t>
            </a:r>
            <a:r>
              <a:rPr lang="en-US" b="1" dirty="0">
                <a:latin typeface="+mn-lt"/>
                <a:cs typeface="Book Antiqua"/>
              </a:rPr>
              <a:t>years beginning on or after December 26, 2014</a:t>
            </a:r>
            <a:r>
              <a:rPr lang="en-US" b="1" dirty="0" smtClean="0">
                <a:latin typeface="+mn-lt"/>
                <a:cs typeface="Book Antiqua"/>
              </a:rPr>
              <a:t>:</a:t>
            </a:r>
          </a:p>
          <a:p>
            <a:pPr lvl="2" algn="just">
              <a:lnSpc>
                <a:spcPct val="120000"/>
              </a:lnSpc>
            </a:pPr>
            <a:r>
              <a:rPr lang="en-US" b="1" dirty="0" smtClean="0">
                <a:latin typeface="+mn-lt"/>
                <a:cs typeface="Book Antiqua"/>
              </a:rPr>
              <a:t> </a:t>
            </a:r>
            <a:r>
              <a:rPr lang="en-US" sz="1800" dirty="0">
                <a:latin typeface="+mn-lt"/>
                <a:cs typeface="Book Antiqua"/>
              </a:rPr>
              <a:t>No early implementation of audit provisions</a:t>
            </a:r>
            <a:r>
              <a:rPr lang="en-US" sz="1800" u="sng" dirty="0">
                <a:latin typeface="+mn-lt"/>
                <a:cs typeface="Book Antiqua"/>
              </a:rPr>
              <a:t>. </a:t>
            </a:r>
          </a:p>
          <a:p>
            <a:pPr lvl="1">
              <a:lnSpc>
                <a:spcPct val="120000"/>
              </a:lnSpc>
            </a:pPr>
            <a:endParaRPr lang="en-US" sz="2400" u="sng" dirty="0">
              <a:latin typeface="+mn-lt"/>
              <a:cs typeface="Book Antiqua"/>
            </a:endParaRPr>
          </a:p>
          <a:p>
            <a:pPr>
              <a:lnSpc>
                <a:spcPct val="120000"/>
              </a:lnSpc>
            </a:pP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8</a:t>
            </a:fld>
            <a:endParaRPr lang="en-US"/>
          </a:p>
        </p:txBody>
      </p:sp>
    </p:spTree>
    <p:extLst>
      <p:ext uri="{BB962C8B-B14F-4D97-AF65-F5344CB8AC3E}">
        <p14:creationId xmlns:p14="http://schemas.microsoft.com/office/powerpoint/2010/main" val="475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latin typeface="+mn-lt"/>
                <a:cs typeface="Book Antiqua"/>
              </a:rPr>
              <a:t>A Closer Look at Effective Dates</a:t>
            </a:r>
            <a:endParaRPr lang="en-US" dirty="0">
              <a:latin typeface="+mn-lt"/>
              <a:cs typeface="Book Antiqua"/>
            </a:endParaRPr>
          </a:p>
        </p:txBody>
      </p:sp>
      <p:sp>
        <p:nvSpPr>
          <p:cNvPr id="3" name="Content Placeholder 2"/>
          <p:cNvSpPr>
            <a:spLocks noGrp="1"/>
          </p:cNvSpPr>
          <p:nvPr>
            <p:ph sz="quarter" idx="1"/>
          </p:nvPr>
        </p:nvSpPr>
        <p:spPr/>
        <p:txBody>
          <a:bodyPr>
            <a:normAutofit fontScale="70000" lnSpcReduction="20000"/>
          </a:bodyPr>
          <a:lstStyle/>
          <a:p>
            <a:pPr algn="just">
              <a:lnSpc>
                <a:spcPct val="120000"/>
              </a:lnSpc>
              <a:buClr>
                <a:schemeClr val="accent3"/>
              </a:buClr>
            </a:pPr>
            <a:r>
              <a:rPr lang="en-US" dirty="0" smtClean="0">
                <a:latin typeface="+mn-lt"/>
                <a:cs typeface="Book Antiqua"/>
              </a:rPr>
              <a:t>All </a:t>
            </a:r>
            <a:r>
              <a:rPr lang="en-US" dirty="0">
                <a:latin typeface="+mn-lt"/>
                <a:cs typeface="Book Antiqua"/>
              </a:rPr>
              <a:t>2014 year ends: No impact from the UG for NFE and auditors. </a:t>
            </a:r>
          </a:p>
          <a:p>
            <a:pPr marL="0" indent="0" algn="just">
              <a:lnSpc>
                <a:spcPct val="120000"/>
              </a:lnSpc>
              <a:buClr>
                <a:schemeClr val="accent3"/>
              </a:buClr>
              <a:buNone/>
            </a:pPr>
            <a:endParaRPr lang="en-US" dirty="0">
              <a:latin typeface="+mn-lt"/>
              <a:cs typeface="Book Antiqua"/>
            </a:endParaRPr>
          </a:p>
          <a:p>
            <a:pPr algn="just">
              <a:lnSpc>
                <a:spcPct val="120000"/>
              </a:lnSpc>
              <a:buClr>
                <a:schemeClr val="accent3"/>
              </a:buClr>
            </a:pPr>
            <a:r>
              <a:rPr lang="en-US" dirty="0" smtClean="0">
                <a:latin typeface="+mn-lt"/>
                <a:cs typeface="Book Antiqua"/>
              </a:rPr>
              <a:t>Quarters </a:t>
            </a:r>
            <a:r>
              <a:rPr lang="en-US" dirty="0">
                <a:latin typeface="+mn-lt"/>
                <a:cs typeface="Book Antiqua"/>
              </a:rPr>
              <a:t>ending March 31; June 30; and Sept 30, 2015: NFE use new Administrative Requirements and Cost Principles for all new awards and </a:t>
            </a:r>
            <a:r>
              <a:rPr lang="en-US" b="1" dirty="0">
                <a:latin typeface="+mn-lt"/>
                <a:cs typeface="Book Antiqua"/>
              </a:rPr>
              <a:t>funding increments with changed terms and conditions</a:t>
            </a:r>
            <a:r>
              <a:rPr lang="en-US" dirty="0">
                <a:latin typeface="+mn-lt"/>
                <a:cs typeface="Book Antiqua"/>
              </a:rPr>
              <a:t>. </a:t>
            </a:r>
            <a:endParaRPr lang="en-US" dirty="0" smtClean="0">
              <a:latin typeface="+mn-lt"/>
              <a:cs typeface="Book Antiqua"/>
            </a:endParaRPr>
          </a:p>
          <a:p>
            <a:pPr marL="0" indent="0" algn="just">
              <a:lnSpc>
                <a:spcPct val="120000"/>
              </a:lnSpc>
              <a:buClr>
                <a:schemeClr val="accent3"/>
              </a:buClr>
              <a:buNone/>
            </a:pPr>
            <a:endParaRPr lang="en-US" dirty="0">
              <a:latin typeface="+mn-lt"/>
              <a:cs typeface="Book Antiqua"/>
            </a:endParaRPr>
          </a:p>
          <a:p>
            <a:pPr algn="just">
              <a:lnSpc>
                <a:spcPct val="120000"/>
              </a:lnSpc>
              <a:buClr>
                <a:schemeClr val="accent3"/>
              </a:buClr>
            </a:pPr>
            <a:r>
              <a:rPr lang="en-US" dirty="0">
                <a:latin typeface="+mn-lt"/>
                <a:cs typeface="Book Antiqua"/>
              </a:rPr>
              <a:t>OMB Circular A-133 audit requirements remain. </a:t>
            </a:r>
            <a:endParaRPr lang="en-US" dirty="0" smtClean="0">
              <a:latin typeface="+mn-lt"/>
              <a:cs typeface="Book Antiqua"/>
            </a:endParaRPr>
          </a:p>
          <a:p>
            <a:pPr marL="0" indent="0" algn="just">
              <a:lnSpc>
                <a:spcPct val="120000"/>
              </a:lnSpc>
              <a:buClr>
                <a:schemeClr val="accent3"/>
              </a:buClr>
              <a:buNone/>
            </a:pPr>
            <a:endParaRPr lang="en-US" dirty="0">
              <a:latin typeface="+mn-lt"/>
              <a:cs typeface="Book Antiqua"/>
            </a:endParaRPr>
          </a:p>
          <a:p>
            <a:pPr algn="just">
              <a:lnSpc>
                <a:spcPct val="120000"/>
              </a:lnSpc>
              <a:buClr>
                <a:schemeClr val="accent3"/>
              </a:buClr>
            </a:pPr>
            <a:r>
              <a:rPr lang="en-US" dirty="0">
                <a:latin typeface="+mn-lt"/>
                <a:cs typeface="Book Antiqua"/>
              </a:rPr>
              <a:t>NFE likely have awards subject to the old requirements and awards subject to the new requirements. </a:t>
            </a:r>
          </a:p>
          <a:p>
            <a:pPr algn="just">
              <a:lnSpc>
                <a:spcPct val="120000"/>
              </a:lnSpc>
              <a:buClr>
                <a:schemeClr val="accent3"/>
              </a:buClr>
            </a:pPr>
            <a:endParaRPr lang="en-US" dirty="0">
              <a:latin typeface="+mn-lt"/>
              <a:cs typeface="Book Antiqua"/>
            </a:endParaRPr>
          </a:p>
          <a:p>
            <a:pPr algn="just">
              <a:lnSpc>
                <a:spcPct val="120000"/>
              </a:lnSpc>
              <a:buClr>
                <a:schemeClr val="accent3"/>
              </a:buClr>
            </a:pPr>
            <a:r>
              <a:rPr lang="en-US" dirty="0" smtClean="0">
                <a:latin typeface="+mn-lt"/>
                <a:cs typeface="Book Antiqua"/>
              </a:rPr>
              <a:t>December </a:t>
            </a:r>
            <a:r>
              <a:rPr lang="en-US" dirty="0">
                <a:latin typeface="+mn-lt"/>
                <a:cs typeface="Book Antiqua"/>
              </a:rPr>
              <a:t>31, 2015, year-ends and beyond: New Single Audit requirements apply. </a:t>
            </a:r>
          </a:p>
          <a:p>
            <a:pPr>
              <a:lnSpc>
                <a:spcPct val="120000"/>
              </a:lnSpc>
            </a:pPr>
            <a:endParaRPr lang="en-US" dirty="0">
              <a:latin typeface="+mn-lt"/>
              <a:cs typeface="Book Antiqua"/>
            </a:endParaRPr>
          </a:p>
          <a:p>
            <a:pPr>
              <a:lnSpc>
                <a:spcPct val="120000"/>
              </a:lnSpc>
            </a:pPr>
            <a:endParaRPr lang="en-US" dirty="0">
              <a:latin typeface="+mn-lt"/>
              <a:cs typeface="Book Antiqua"/>
            </a:endParaRPr>
          </a:p>
        </p:txBody>
      </p:sp>
      <p:sp>
        <p:nvSpPr>
          <p:cNvPr id="4" name="Slide Number Placeholder 3"/>
          <p:cNvSpPr>
            <a:spLocks noGrp="1"/>
          </p:cNvSpPr>
          <p:nvPr>
            <p:ph type="sldNum" sz="quarter" idx="12"/>
          </p:nvPr>
        </p:nvSpPr>
        <p:spPr/>
        <p:txBody>
          <a:bodyPr/>
          <a:lstStyle/>
          <a:p>
            <a:fld id="{23C746EB-EFA0-654F-A6C0-8370E54F9FE1}" type="slidenum">
              <a:rPr lang="en-US" smtClean="0"/>
              <a:pPr/>
              <a:t>9</a:t>
            </a:fld>
            <a:endParaRPr lang="en-US"/>
          </a:p>
        </p:txBody>
      </p:sp>
    </p:spTree>
    <p:extLst>
      <p:ext uri="{BB962C8B-B14F-4D97-AF65-F5344CB8AC3E}">
        <p14:creationId xmlns:p14="http://schemas.microsoft.com/office/powerpoint/2010/main" val="4622893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ECDAF73C7C1340A4B7D061CDAC7354" ma:contentTypeVersion="1" ma:contentTypeDescription="Create a new document." ma:contentTypeScope="" ma:versionID="bd4681064f49fb023c4dd956bdcbf89e">
  <xsd:schema xmlns:xsd="http://www.w3.org/2001/XMLSchema" xmlns:xs="http://www.w3.org/2001/XMLSchema" xmlns:p="http://schemas.microsoft.com/office/2006/metadata/properties" xmlns:ns1="http://schemas.microsoft.com/sharepoint/v3" targetNamespace="http://schemas.microsoft.com/office/2006/metadata/properties" ma:root="true" ma:fieldsID="045cc7f5e314b979c5632df14ec87cdf"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6E4563-3827-4778-9C30-48FE958AE0AC}"/>
</file>

<file path=customXml/itemProps2.xml><?xml version="1.0" encoding="utf-8"?>
<ds:datastoreItem xmlns:ds="http://schemas.openxmlformats.org/officeDocument/2006/customXml" ds:itemID="{2CBA995E-E724-4E23-A87F-1A770F7C7349}"/>
</file>

<file path=customXml/itemProps3.xml><?xml version="1.0" encoding="utf-8"?>
<ds:datastoreItem xmlns:ds="http://schemas.openxmlformats.org/officeDocument/2006/customXml" ds:itemID="{290C15CF-EF5D-4D7A-9B4B-6E0589FBF168}"/>
</file>

<file path=docProps/app.xml><?xml version="1.0" encoding="utf-8"?>
<Properties xmlns="http://schemas.openxmlformats.org/officeDocument/2006/extended-properties" xmlns:vt="http://schemas.openxmlformats.org/officeDocument/2006/docPropsVTypes">
  <Template>Civic.thmx</Template>
  <TotalTime>1358</TotalTime>
  <Words>5219</Words>
  <Application>Microsoft Office PowerPoint</Application>
  <PresentationFormat>On-screen Show (4:3)</PresentationFormat>
  <Paragraphs>561</Paragraphs>
  <Slides>66</Slides>
  <Notes>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Civic</vt:lpstr>
      <vt:lpstr>Grant Reform: The Super Circular Explained - Everything You Need To Know</vt:lpstr>
      <vt:lpstr>GUIDANCE REFORM HISTORY</vt:lpstr>
      <vt:lpstr>What is the Uniform Guidance (UG!)?</vt:lpstr>
      <vt:lpstr>What are the high level goals of the Omni-Circular?</vt:lpstr>
      <vt:lpstr>CODIFICATION OF EIGHT OMB CIRCULARS</vt:lpstr>
      <vt:lpstr>Organization of the Omni-Circular, 2 CFR Part 200 Uniform Guidance</vt:lpstr>
      <vt:lpstr>Organization of the Omni-Circular, 2 CFR Part 200 Uniform Guidance, cont’d</vt:lpstr>
      <vt:lpstr>Uniform Grant Guidance Effective Dates</vt:lpstr>
      <vt:lpstr>A Closer Look at Effective Dates</vt:lpstr>
      <vt:lpstr>Conflict of Interest</vt:lpstr>
      <vt:lpstr>   Key Sections-Subpart C 200.201 Use of Grants (including Fixed Amount Awards) Coop- Agreements and Contracts:    (NEW)</vt:lpstr>
      <vt:lpstr> Key Sections – Subpart C 200.203 Notice of Funding Opportunities  (NEW)</vt:lpstr>
      <vt:lpstr>Key Sections – Subpart C 200.204 Federal Agency Review of Merit   (NEW)</vt:lpstr>
      <vt:lpstr>Key Sections – Subpart C 200.205 Federal Agency Review of Risk</vt:lpstr>
      <vt:lpstr>Risk Assessment of Applicant- Subpart C</vt:lpstr>
      <vt:lpstr>Key Sections – Subpart C 200.210 Information Contained in a Federal Award</vt:lpstr>
      <vt:lpstr>PERFORMANCE REPORTING</vt:lpstr>
      <vt:lpstr>Key Sections – Subpart D 200.303 Internal Controls</vt:lpstr>
      <vt:lpstr>Key Sections – Subpart D 200.306 Cost Sharing or Matching</vt:lpstr>
      <vt:lpstr>Key Sections – Subpart D 200.307</vt:lpstr>
      <vt:lpstr> Key Sections – Subpart D 200.308</vt:lpstr>
      <vt:lpstr>Key Sections – Subpart D 200.313 Equipment</vt:lpstr>
      <vt:lpstr>PowerPoint Presentation</vt:lpstr>
      <vt:lpstr>PowerPoint Presentation</vt:lpstr>
      <vt:lpstr>COMPETITION</vt:lpstr>
      <vt:lpstr>Methods of Procurement</vt:lpstr>
      <vt:lpstr>Subrecipient Monitoring </vt:lpstr>
      <vt:lpstr>Key Sections – Subpart D 200.331 Subrecipient Monitoring     (NEW)</vt:lpstr>
      <vt:lpstr>Key Sections- Subpart D</vt:lpstr>
      <vt:lpstr> Closeout 200.343</vt:lpstr>
      <vt:lpstr>Key Sections – Subpart E 200.407 Prior Written Approval</vt:lpstr>
      <vt:lpstr>Key Sections – Subpart E 200.413 Administrative Costs as Direct Costs</vt:lpstr>
      <vt:lpstr>Key Sections – Subpart E 200.414 Indirect (F&amp;A) Costs</vt:lpstr>
      <vt:lpstr>Key Sections – Subpart E 200.415 Certifications</vt:lpstr>
      <vt:lpstr>Required Certifications</vt:lpstr>
      <vt:lpstr>Key Sections – Subpart E 200.430 Compensation – Personal Services</vt:lpstr>
      <vt:lpstr>Key Sections – Subpart E 200.431 Fringe Benefits</vt:lpstr>
      <vt:lpstr>Key Sections – Subpart E 200.431 Fringe Benefits</vt:lpstr>
      <vt:lpstr>Compensation-Personal Services</vt:lpstr>
      <vt:lpstr>200.430 (i) Standards for Documentation of Personnel Expenses</vt:lpstr>
      <vt:lpstr>Key Sections – Subpart E 200.432 Conference Costs</vt:lpstr>
      <vt:lpstr>Key Sections – Subpart E 200.453 Materials and Supplies</vt:lpstr>
      <vt:lpstr>Key Sections – Subpart E 200.456 Participant Support Costs</vt:lpstr>
      <vt:lpstr>Key Sections – Subpart E 200.461 Publication and Printing Costs</vt:lpstr>
      <vt:lpstr>Key Sections – Subpart E 200.463 Recruitment Costs</vt:lpstr>
      <vt:lpstr>Key Sections – Subpart E 200.474 Travel Costs</vt:lpstr>
      <vt:lpstr>Objectives of Changes to the Single Audit Process</vt:lpstr>
      <vt:lpstr>Sec. 200.5XX, Audit Requirements Basic Structure of Single Audit Process Unchanged </vt:lpstr>
      <vt:lpstr>Major Program Determination Type A/B Threshold – Step 1</vt:lpstr>
      <vt:lpstr>Type A/B Threshold- Table (200.518 (b)(1))</vt:lpstr>
      <vt:lpstr>High Risk Type A Program (200.518 (c) (Step 2)</vt:lpstr>
      <vt:lpstr>High-Risk Type B Program (200.518(d)) (Step 3) </vt:lpstr>
      <vt:lpstr>Percentage of Coverage Rule (200.518(f)) (Step 4)</vt:lpstr>
      <vt:lpstr>Low Risk Auditee (200.520)</vt:lpstr>
      <vt:lpstr>Single Audit Report Submission</vt:lpstr>
      <vt:lpstr>Single Audit Reports on the Web</vt:lpstr>
      <vt:lpstr>Additional Audit Related Comments</vt:lpstr>
      <vt:lpstr>FAC Repository of Record Reporting Packages (200.36 &amp; 200.512 (b))</vt:lpstr>
      <vt:lpstr>2015 Compliance Supplement Transition to Uniform Guidance</vt:lpstr>
      <vt:lpstr>GENERAL INFORMATION</vt:lpstr>
      <vt:lpstr>Consolidated Website</vt:lpstr>
      <vt:lpstr>Sources for Funding Opportunities</vt:lpstr>
      <vt:lpstr>CAROI</vt:lpstr>
      <vt:lpstr>CAROI</vt:lpstr>
      <vt:lpstr>CAROI Corporative Audit Resolution &amp; Oversight Initiative</vt:lpstr>
      <vt:lpstr>Federal Agency Responsibilities (200.513)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Super Circular Explained, Everything you need to know</dc:title>
  <dc:creator>Leticia Jover</dc:creator>
  <cp:lastModifiedBy>Irmariam Cotton Santiago</cp:lastModifiedBy>
  <cp:revision>92</cp:revision>
  <cp:lastPrinted>2015-02-03T16:19:04Z</cp:lastPrinted>
  <dcterms:created xsi:type="dcterms:W3CDTF">2014-03-31T23:15:18Z</dcterms:created>
  <dcterms:modified xsi:type="dcterms:W3CDTF">2015-03-12T15:26:09Z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0x010100DDECDAF73C7C1340A4B7D061CDAC7354</vt:lpwstr>
  </property>
  <property fmtid="{D5CDD505-2E9C-101B-9397-08002B2CF9AE}" pid="3" name="Order">
    <vt:r8>1600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